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  <p:sldMasterId id="2147483684" r:id="rId3"/>
    <p:sldMasterId id="2147483696" r:id="rId4"/>
  </p:sldMasterIdLst>
  <p:sldIdLst>
    <p:sldId id="273" r:id="rId5"/>
    <p:sldId id="274" r:id="rId6"/>
    <p:sldId id="275" r:id="rId7"/>
    <p:sldId id="276" r:id="rId8"/>
    <p:sldId id="278" r:id="rId9"/>
    <p:sldId id="280" r:id="rId10"/>
    <p:sldId id="282" r:id="rId11"/>
    <p:sldId id="283" r:id="rId12"/>
    <p:sldId id="284" r:id="rId13"/>
    <p:sldId id="285" r:id="rId14"/>
    <p:sldId id="286" r:id="rId15"/>
    <p:sldId id="287" r:id="rId16"/>
    <p:sldId id="288" r:id="rId1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10" d="100"/>
          <a:sy n="110" d="100"/>
        </p:scale>
        <p:origin x="-558" y="-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14400" y="2130440"/>
            <a:ext cx="103632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BA251A-CFEF-4870-ACFC-5DE806CEAB4A}" type="datetimeFigureOut">
              <a:rPr lang="ru-RU" smtClean="0"/>
              <a:t>14.10.2022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D10D22-858B-4171-93A3-280DEA20231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845914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BA251A-CFEF-4870-ACFC-5DE806CEAB4A}" type="datetimeFigureOut">
              <a:rPr lang="ru-RU" smtClean="0"/>
              <a:t>14.10.2022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D10D22-858B-4171-93A3-280DEA20231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417984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11785600" y="274653"/>
            <a:ext cx="36576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12800" y="274653"/>
            <a:ext cx="107696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BA251A-CFEF-4870-ACFC-5DE806CEAB4A}" type="datetimeFigureOut">
              <a:rPr lang="ru-RU" smtClean="0"/>
              <a:t>14.10.2022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D10D22-858B-4171-93A3-280DEA20231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2916025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14400" y="2130436"/>
            <a:ext cx="103632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2BEE6CA-4F65-44CA-B5A4-2B837C9684BD}" type="slidenum">
              <a:rPr lang="ru-RU">
                <a:solidFill>
                  <a:srgbClr val="000000"/>
                </a:solidFill>
              </a:rPr>
              <a:pPr/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349375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BC3092B-E489-4C20-ACB1-EB385790D5F3}" type="slidenum">
              <a:rPr lang="ru-RU">
                <a:solidFill>
                  <a:srgbClr val="000000"/>
                </a:solidFill>
              </a:rPr>
              <a:pPr/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634686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3084" y="440691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BD74CDC-BF08-4D45-81C8-7F0F3157BDA5}" type="slidenum">
              <a:rPr lang="ru-RU">
                <a:solidFill>
                  <a:srgbClr val="000000"/>
                </a:solidFill>
              </a:rPr>
              <a:pPr/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790592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C95267-1AA9-4344-BA89-6BE2C7121057}" type="slidenum">
              <a:rPr lang="ru-RU">
                <a:solidFill>
                  <a:srgbClr val="000000"/>
                </a:solidFill>
              </a:rPr>
              <a:pPr/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4749155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93374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93374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71C9A74-30A1-4807-8CBF-EB3D8F5123BE}" type="slidenum">
              <a:rPr lang="ru-RU">
                <a:solidFill>
                  <a:srgbClr val="000000"/>
                </a:solidFill>
              </a:rPr>
              <a:pPr/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974020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70ADB61-6894-4E3D-8F64-B1EF6717175B}" type="slidenum">
              <a:rPr lang="ru-RU">
                <a:solidFill>
                  <a:srgbClr val="000000"/>
                </a:solidFill>
              </a:rPr>
              <a:pPr/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250951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FEA28C7-ACF9-47F3-97BB-4B1282C07DA7}" type="slidenum">
              <a:rPr lang="ru-RU">
                <a:solidFill>
                  <a:srgbClr val="000000"/>
                </a:solidFill>
              </a:rPr>
              <a:pPr/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184587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3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766733" y="27306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3" y="1435103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A9DA526-0AB6-4CBA-8F17-3A50F0A11066}" type="slidenum">
              <a:rPr lang="ru-RU">
                <a:solidFill>
                  <a:srgbClr val="000000"/>
                </a:solidFill>
              </a:rPr>
              <a:pPr/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025057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BA251A-CFEF-4870-ACFC-5DE806CEAB4A}" type="datetimeFigureOut">
              <a:rPr lang="ru-RU" smtClean="0"/>
              <a:t>14.10.2022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D10D22-858B-4171-93A3-280DEA20231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8068262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8DBF5AD-3CCD-404D-B760-9F59F9608CAB}" type="slidenum">
              <a:rPr lang="ru-RU">
                <a:solidFill>
                  <a:srgbClr val="000000"/>
                </a:solidFill>
              </a:rPr>
              <a:pPr/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6509903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949FD9E-F6EC-47E3-9650-C560B558DDE6}" type="slidenum">
              <a:rPr lang="ru-RU">
                <a:solidFill>
                  <a:srgbClr val="000000"/>
                </a:solidFill>
              </a:rPr>
              <a:pPr/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3490137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839200" y="274649"/>
            <a:ext cx="27432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600" y="274649"/>
            <a:ext cx="80264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F07E2DD-5BDE-4F82-BAF5-AC40EA5A4F93}" type="slidenum">
              <a:rPr lang="ru-RU">
                <a:solidFill>
                  <a:srgbClr val="000000"/>
                </a:solidFill>
              </a:rPr>
              <a:pPr/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587887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14400" y="2130432"/>
            <a:ext cx="103632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2BEE6CA-4F65-44CA-B5A4-2B837C9684BD}" type="slidenum">
              <a:rPr lang="ru-RU">
                <a:solidFill>
                  <a:srgbClr val="000000"/>
                </a:solidFill>
              </a:rPr>
              <a:pPr/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611545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BC3092B-E489-4C20-ACB1-EB385790D5F3}" type="slidenum">
              <a:rPr lang="ru-RU">
                <a:solidFill>
                  <a:srgbClr val="000000"/>
                </a:solidFill>
              </a:rPr>
              <a:pPr/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3338351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3084" y="4406907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BD74CDC-BF08-4D45-81C8-7F0F3157BDA5}" type="slidenum">
              <a:rPr lang="ru-RU">
                <a:solidFill>
                  <a:srgbClr val="000000"/>
                </a:solidFill>
              </a:rPr>
              <a:pPr/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81704980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C95267-1AA9-4344-BA89-6BE2C7121057}" type="slidenum">
              <a:rPr lang="ru-RU">
                <a:solidFill>
                  <a:srgbClr val="000000"/>
                </a:solidFill>
              </a:rPr>
              <a:pPr/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7761163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93372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93372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71C9A74-30A1-4807-8CBF-EB3D8F5123BE}" type="slidenum">
              <a:rPr lang="ru-RU">
                <a:solidFill>
                  <a:srgbClr val="000000"/>
                </a:solidFill>
              </a:rPr>
              <a:pPr/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4372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70ADB61-6894-4E3D-8F64-B1EF6717175B}" type="slidenum">
              <a:rPr lang="ru-RU">
                <a:solidFill>
                  <a:srgbClr val="000000"/>
                </a:solidFill>
              </a:rPr>
              <a:pPr/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55175944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FEA28C7-ACF9-47F3-97BB-4B1282C07DA7}" type="slidenum">
              <a:rPr lang="ru-RU">
                <a:solidFill>
                  <a:srgbClr val="000000"/>
                </a:solidFill>
              </a:rPr>
              <a:pPr/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66975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3084" y="4406915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BA251A-CFEF-4870-ACFC-5DE806CEAB4A}" type="datetimeFigureOut">
              <a:rPr lang="ru-RU" smtClean="0"/>
              <a:t>14.10.2022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D10D22-858B-4171-93A3-280DEA20231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33607065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3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766733" y="273057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3" y="1435103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A9DA526-0AB6-4CBA-8F17-3A50F0A11066}" type="slidenum">
              <a:rPr lang="ru-RU">
                <a:solidFill>
                  <a:srgbClr val="000000"/>
                </a:solidFill>
              </a:rPr>
              <a:pPr/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1710328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8DBF5AD-3CCD-404D-B760-9F59F9608CAB}" type="slidenum">
              <a:rPr lang="ru-RU">
                <a:solidFill>
                  <a:srgbClr val="000000"/>
                </a:solidFill>
              </a:rPr>
              <a:pPr/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7466844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949FD9E-F6EC-47E3-9650-C560B558DDE6}" type="slidenum">
              <a:rPr lang="ru-RU">
                <a:solidFill>
                  <a:srgbClr val="000000"/>
                </a:solidFill>
              </a:rPr>
              <a:pPr/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61853780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839200" y="274645"/>
            <a:ext cx="27432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600" y="274645"/>
            <a:ext cx="80264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F07E2DD-5BDE-4F82-BAF5-AC40EA5A4F93}" type="slidenum">
              <a:rPr lang="ru-RU">
                <a:solidFill>
                  <a:srgbClr val="000000"/>
                </a:solidFill>
              </a:rPr>
              <a:pPr/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9638767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2BEE6CA-4F65-44CA-B5A4-2B837C9684BD}" type="slidenum">
              <a:rPr lang="ru-RU">
                <a:solidFill>
                  <a:srgbClr val="000000"/>
                </a:solidFill>
              </a:rPr>
              <a:pPr/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8921238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BC3092B-E489-4C20-ACB1-EB385790D5F3}" type="slidenum">
              <a:rPr lang="ru-RU">
                <a:solidFill>
                  <a:srgbClr val="000000"/>
                </a:solidFill>
              </a:rPr>
              <a:pPr/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78832320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BD74CDC-BF08-4D45-81C8-7F0F3157BDA5}" type="slidenum">
              <a:rPr lang="ru-RU">
                <a:solidFill>
                  <a:srgbClr val="000000"/>
                </a:solidFill>
              </a:rPr>
              <a:pPr/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75943701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C95267-1AA9-4344-BA89-6BE2C7121057}" type="slidenum">
              <a:rPr lang="ru-RU">
                <a:solidFill>
                  <a:srgbClr val="000000"/>
                </a:solidFill>
              </a:rPr>
              <a:pPr/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6604037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71C9A74-30A1-4807-8CBF-EB3D8F5123BE}" type="slidenum">
              <a:rPr lang="ru-RU">
                <a:solidFill>
                  <a:srgbClr val="000000"/>
                </a:solidFill>
              </a:rPr>
              <a:pPr/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70207794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70ADB61-6894-4E3D-8F64-B1EF6717175B}" type="slidenum">
              <a:rPr lang="ru-RU">
                <a:solidFill>
                  <a:srgbClr val="000000"/>
                </a:solidFill>
              </a:rPr>
              <a:pPr/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18987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12800" y="1600206"/>
            <a:ext cx="7213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229600" y="1600206"/>
            <a:ext cx="7213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BA251A-CFEF-4870-ACFC-5DE806CEAB4A}" type="datetimeFigureOut">
              <a:rPr lang="ru-RU" smtClean="0"/>
              <a:t>14.10.2022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D10D22-858B-4171-93A3-280DEA20231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15424986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FEA28C7-ACF9-47F3-97BB-4B1282C07DA7}" type="slidenum">
              <a:rPr lang="ru-RU">
                <a:solidFill>
                  <a:srgbClr val="000000"/>
                </a:solidFill>
              </a:rPr>
              <a:pPr/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6766759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A9DA526-0AB6-4CBA-8F17-3A50F0A11066}" type="slidenum">
              <a:rPr lang="ru-RU">
                <a:solidFill>
                  <a:srgbClr val="000000"/>
                </a:solidFill>
              </a:rPr>
              <a:pPr/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80025481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8DBF5AD-3CCD-404D-B760-9F59F9608CAB}" type="slidenum">
              <a:rPr lang="ru-RU">
                <a:solidFill>
                  <a:srgbClr val="000000"/>
                </a:solidFill>
              </a:rPr>
              <a:pPr/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3017262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949FD9E-F6EC-47E3-9650-C560B558DDE6}" type="slidenum">
              <a:rPr lang="ru-RU">
                <a:solidFill>
                  <a:srgbClr val="000000"/>
                </a:solidFill>
              </a:rPr>
              <a:pPr/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2727594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F07E2DD-5BDE-4F82-BAF5-AC40EA5A4F93}" type="slidenum">
              <a:rPr lang="ru-RU">
                <a:solidFill>
                  <a:srgbClr val="000000"/>
                </a:solidFill>
              </a:rPr>
              <a:pPr/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97460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93377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93377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BA251A-CFEF-4870-ACFC-5DE806CEAB4A}" type="datetimeFigureOut">
              <a:rPr lang="ru-RU" smtClean="0"/>
              <a:t>14.10.2022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D10D22-858B-4171-93A3-280DEA20231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851238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BA251A-CFEF-4870-ACFC-5DE806CEAB4A}" type="datetimeFigureOut">
              <a:rPr lang="ru-RU" smtClean="0"/>
              <a:t>14.10.2022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D10D22-858B-4171-93A3-280DEA20231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640916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BA251A-CFEF-4870-ACFC-5DE806CEAB4A}" type="datetimeFigureOut">
              <a:rPr lang="ru-RU" smtClean="0"/>
              <a:t>14.10.2022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D10D22-858B-4171-93A3-280DEA20231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004240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3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766733" y="273065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3" y="1435103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BA251A-CFEF-4870-ACFC-5DE806CEAB4A}" type="datetimeFigureOut">
              <a:rPr lang="ru-RU" smtClean="0"/>
              <a:t>14.10.2022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D10D22-858B-4171-93A3-280DEA20231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239287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BA251A-CFEF-4870-ACFC-5DE806CEAB4A}" type="datetimeFigureOut">
              <a:rPr lang="ru-RU" smtClean="0"/>
              <a:t>14.10.2022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D10D22-858B-4171-93A3-280DEA20231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282453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600206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09600" y="6356365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BA251A-CFEF-4870-ACFC-5DE806CEAB4A}" type="datetimeFigureOut">
              <a:rPr lang="ru-RU" smtClean="0"/>
              <a:t>14.10.2022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165600" y="6356365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737600" y="6356365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D10D22-858B-4171-93A3-280DEA20231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963255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6"/>
            <a:ext cx="109728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0F61670C-9A8B-4F79-A5A7-B8F6B4F86E3E}" type="slidenum">
              <a:rPr lang="ru-RU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867397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6"/>
            <a:ext cx="109728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0F61670C-9A8B-4F79-A5A7-B8F6B4F86E3E}" type="slidenum">
              <a:rPr lang="ru-RU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793466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0F61670C-9A8B-4F79-A5A7-B8F6B4F86E3E}" type="slidenum">
              <a:rPr lang="ru-RU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480268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2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КГУ «</a:t>
            </a:r>
            <a:r>
              <a:rPr lang="ru-RU" sz="32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Рудненская</a:t>
            </a:r>
            <a:r>
              <a:rPr lang="ru-RU" sz="32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специальная школа для детей с особыми образовательными потребностями» Управления образования </a:t>
            </a:r>
            <a:r>
              <a:rPr lang="ru-RU" sz="32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акимата</a:t>
            </a:r>
            <a:r>
              <a:rPr lang="ru-RU" sz="32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Костанайской</a:t>
            </a:r>
            <a:r>
              <a:rPr lang="ru-RU" sz="32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области</a:t>
            </a:r>
            <a:endParaRPr lang="ru-RU" sz="3200" b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ru-RU" dirty="0" smtClean="0"/>
          </a:p>
          <a:p>
            <a:pPr marL="0" indent="0" algn="ctr">
              <a:buNone/>
            </a:pPr>
            <a:endParaRPr lang="ru-RU" dirty="0"/>
          </a:p>
          <a:p>
            <a:pPr marL="0" indent="0" algn="ctr"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Консультация для педагогов по ведению и проверке тетрадей учащихся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endParaRPr lang="ru-RU" b="1" dirty="0" smtClean="0"/>
          </a:p>
          <a:p>
            <a:pPr marL="0" indent="0" algn="r"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Подготовила: Калугина Е.И.</a:t>
            </a:r>
          </a:p>
          <a:p>
            <a:pPr marL="0" indent="0" algn="r">
              <a:buNone/>
            </a:pP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ам.директора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по УР 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6317806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solidFill>
                  <a:srgbClr val="FFFFFF"/>
                </a:solidFill>
              </a:rPr>
              <a:t>Требования к оформлению и ведению тетрадей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z="2800" dirty="0">
                <a:solidFill>
                  <a:srgbClr val="CCFFCC"/>
                </a:solidFill>
              </a:rPr>
              <a:t>Все графические задания выполняются карандашом по линейке</a:t>
            </a:r>
          </a:p>
          <a:p>
            <a:pPr lvl="0"/>
            <a:r>
              <a:rPr lang="ru-RU" sz="2800" dirty="0">
                <a:solidFill>
                  <a:srgbClr val="CCFFCC"/>
                </a:solidFill>
              </a:rPr>
              <a:t>Допускается в отдельных случаях аккуратное подчеркивание ручкой</a:t>
            </a:r>
          </a:p>
          <a:p>
            <a:pPr lvl="0"/>
            <a:r>
              <a:rPr lang="ru-RU" sz="2800" dirty="0">
                <a:solidFill>
                  <a:srgbClr val="CCFFCC"/>
                </a:solidFill>
              </a:rPr>
              <a:t>Исправлять записи можно зачеркиванием их одной аккуратной чертой, заключением в скобки</a:t>
            </a:r>
          </a:p>
          <a:p>
            <a:pPr lvl="0"/>
            <a:r>
              <a:rPr lang="ru-RU" sz="2800" dirty="0">
                <a:solidFill>
                  <a:srgbClr val="CCFFCC"/>
                </a:solidFill>
              </a:rPr>
              <a:t>При выполнении заданий в тетрадях учащихся должны указывать номер упражнения, </a:t>
            </a:r>
            <a:r>
              <a:rPr lang="ru-RU" sz="2800" dirty="0" smtClean="0">
                <a:solidFill>
                  <a:srgbClr val="CCFFCC"/>
                </a:solidFill>
              </a:rPr>
              <a:t>при решении задачи по математике прописывается слово «Задача»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0939803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solidFill>
                  <a:srgbClr val="FFFFFF"/>
                </a:solidFill>
              </a:rPr>
              <a:t>Требования к оформлению и ведению тетрадей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z="2800" dirty="0">
                <a:solidFill>
                  <a:srgbClr val="CCFFCC"/>
                </a:solidFill>
              </a:rPr>
              <a:t>Устанавливается следующий пропуск клеток и линий в тетрадях:</a:t>
            </a:r>
          </a:p>
          <a:p>
            <a:pPr lvl="0">
              <a:buFontTx/>
              <a:buChar char="-"/>
            </a:pPr>
            <a:r>
              <a:rPr lang="ru-RU" sz="2800" dirty="0" smtClean="0">
                <a:solidFill>
                  <a:srgbClr val="CCFFCC"/>
                </a:solidFill>
              </a:rPr>
              <a:t>по </a:t>
            </a:r>
            <a:r>
              <a:rPr lang="ru-RU" sz="2800" dirty="0">
                <a:solidFill>
                  <a:srgbClr val="CCFFCC"/>
                </a:solidFill>
              </a:rPr>
              <a:t>математике  - начинать писать с самой верхней полной клетки, между разными заданиями пропускать 2 клетки, между домашней и классной – 4 клетки, между датой и заголовком работы – 2 </a:t>
            </a:r>
            <a:r>
              <a:rPr lang="ru-RU" sz="2800" dirty="0" smtClean="0">
                <a:solidFill>
                  <a:srgbClr val="CCFFCC"/>
                </a:solidFill>
              </a:rPr>
              <a:t>клетки</a:t>
            </a:r>
          </a:p>
          <a:p>
            <a:pPr lvl="0"/>
            <a:r>
              <a:rPr lang="ru-RU" sz="2800" dirty="0">
                <a:solidFill>
                  <a:srgbClr val="CCFFCC"/>
                </a:solidFill>
              </a:rPr>
              <a:t>По русскому языку- линии внутри одной работы не пропускаются, между домашней и классной работой оставляют 2 линии</a:t>
            </a:r>
          </a:p>
          <a:p>
            <a:pPr marL="0" lvl="0" indent="0">
              <a:buNone/>
            </a:pPr>
            <a:endParaRPr lang="ru-RU" sz="2800" dirty="0">
              <a:solidFill>
                <a:srgbClr val="CCFFCC"/>
              </a:solidFill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8898386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77638"/>
            <a:ext cx="10972800" cy="1043796"/>
          </a:xfrm>
        </p:spPr>
        <p:txBody>
          <a:bodyPr/>
          <a:lstStyle/>
          <a:p>
            <a:r>
              <a:rPr lang="ru-RU" dirty="0" smtClean="0">
                <a:solidFill>
                  <a:schemeClr val="bg1"/>
                </a:solidFill>
              </a:rPr>
              <a:t>Порядок проверки тетрадей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09600" y="966158"/>
            <a:ext cx="10972800" cy="5160007"/>
          </a:xfrm>
        </p:spPr>
        <p:txBody>
          <a:bodyPr/>
          <a:lstStyle/>
          <a:p>
            <a:pPr lvl="0"/>
            <a:r>
              <a:rPr lang="ru-RU" sz="2800" dirty="0">
                <a:solidFill>
                  <a:srgbClr val="CCFFCC"/>
                </a:solidFill>
              </a:rPr>
              <a:t>В проверяемых работах </a:t>
            </a:r>
            <a:r>
              <a:rPr lang="ru-RU" sz="2800" dirty="0" smtClean="0">
                <a:solidFill>
                  <a:srgbClr val="CCFFCC"/>
                </a:solidFill>
              </a:rPr>
              <a:t>учитель </a:t>
            </a:r>
            <a:r>
              <a:rPr lang="ru-RU" sz="2800" dirty="0">
                <a:solidFill>
                  <a:srgbClr val="CCFFCC"/>
                </a:solidFill>
              </a:rPr>
              <a:t>исправляет все допущенные ошибки. Руководствуясь следующим правилом:</a:t>
            </a:r>
          </a:p>
          <a:p>
            <a:pPr marL="0" lvl="0" indent="0">
              <a:buNone/>
            </a:pPr>
            <a:r>
              <a:rPr lang="ru-RU" sz="2800" dirty="0">
                <a:solidFill>
                  <a:srgbClr val="CCFFCC"/>
                </a:solidFill>
              </a:rPr>
              <a:t>А) зачеркивая орфографическую ошибку, цифру, математический знак, подписывает вверху букву или нужную цифру, </a:t>
            </a:r>
            <a:r>
              <a:rPr lang="ru-RU" sz="2800" dirty="0" smtClean="0">
                <a:solidFill>
                  <a:srgbClr val="CCFFCC"/>
                </a:solidFill>
              </a:rPr>
              <a:t>знак</a:t>
            </a:r>
          </a:p>
          <a:p>
            <a:pPr marL="0" lvl="0" indent="0">
              <a:buNone/>
            </a:pPr>
            <a:r>
              <a:rPr lang="ru-RU" sz="2800" dirty="0">
                <a:solidFill>
                  <a:srgbClr val="CCFFCC"/>
                </a:solidFill>
              </a:rPr>
              <a:t>Б) пунктуационный ненужный знак зачеркивается, необходимый пишется</a:t>
            </a:r>
          </a:p>
          <a:p>
            <a:pPr marL="0" lvl="0" indent="0">
              <a:buNone/>
            </a:pPr>
            <a:r>
              <a:rPr lang="ru-RU" sz="2800" dirty="0">
                <a:solidFill>
                  <a:srgbClr val="CCFFCC"/>
                </a:solidFill>
              </a:rPr>
              <a:t>в</a:t>
            </a:r>
            <a:r>
              <a:rPr lang="ru-RU" sz="2800" dirty="0" smtClean="0">
                <a:solidFill>
                  <a:srgbClr val="CCFFCC"/>
                </a:solidFill>
              </a:rPr>
              <a:t>) </a:t>
            </a:r>
            <a:r>
              <a:rPr lang="ru-RU" sz="2800" dirty="0">
                <a:solidFill>
                  <a:srgbClr val="CCFFCC"/>
                </a:solidFill>
              </a:rPr>
              <a:t>проверенные контрольные работы </a:t>
            </a:r>
            <a:r>
              <a:rPr lang="ru-RU" sz="2800" dirty="0" smtClean="0">
                <a:solidFill>
                  <a:srgbClr val="CCFFCC"/>
                </a:solidFill>
              </a:rPr>
              <a:t>(</a:t>
            </a:r>
            <a:r>
              <a:rPr lang="ru-RU" sz="2800" dirty="0" err="1" smtClean="0">
                <a:solidFill>
                  <a:srgbClr val="CCFFCC"/>
                </a:solidFill>
              </a:rPr>
              <a:t>суммативное</a:t>
            </a:r>
            <a:r>
              <a:rPr lang="ru-RU" sz="2800" dirty="0" smtClean="0">
                <a:solidFill>
                  <a:srgbClr val="CCFFCC"/>
                </a:solidFill>
              </a:rPr>
              <a:t> оценивание за раздел, четверть), практические</a:t>
            </a:r>
            <a:r>
              <a:rPr lang="ru-RU" sz="2800" dirty="0">
                <a:solidFill>
                  <a:srgbClr val="CCFFCC"/>
                </a:solidFill>
              </a:rPr>
              <a:t>, лабораторные работы </a:t>
            </a:r>
            <a:r>
              <a:rPr lang="ru-RU" sz="2800" dirty="0" smtClean="0">
                <a:solidFill>
                  <a:srgbClr val="CCFFCC"/>
                </a:solidFill>
              </a:rPr>
              <a:t>должны </a:t>
            </a:r>
            <a:r>
              <a:rPr lang="ru-RU" sz="2800" dirty="0">
                <a:solidFill>
                  <a:srgbClr val="CCFFCC"/>
                </a:solidFill>
              </a:rPr>
              <a:t>быть проверены учителем к следующему уроку</a:t>
            </a:r>
            <a:r>
              <a:rPr lang="ru-RU" sz="2800" dirty="0" smtClean="0">
                <a:solidFill>
                  <a:srgbClr val="CCFFCC"/>
                </a:solidFill>
              </a:rPr>
              <a:t>;</a:t>
            </a:r>
          </a:p>
          <a:p>
            <a:pPr marL="0" lvl="0" indent="0">
              <a:buNone/>
            </a:pPr>
            <a:r>
              <a:rPr lang="ru-RU" sz="2800" dirty="0" smtClean="0">
                <a:solidFill>
                  <a:srgbClr val="CCFFCC"/>
                </a:solidFill>
              </a:rPr>
              <a:t> </a:t>
            </a:r>
            <a:r>
              <a:rPr lang="ru-RU" sz="2800" dirty="0">
                <a:solidFill>
                  <a:srgbClr val="CCFFCC"/>
                </a:solidFill>
              </a:rPr>
              <a:t>г) проводить работу над ошибками после проведения любых видов работ</a:t>
            </a:r>
          </a:p>
          <a:p>
            <a:pPr marL="0" lvl="0" indent="0">
              <a:buNone/>
            </a:pPr>
            <a:endParaRPr lang="ru-RU" dirty="0">
              <a:solidFill>
                <a:srgbClr val="CCFFCC"/>
              </a:solidFill>
            </a:endParaRPr>
          </a:p>
          <a:p>
            <a:pPr marL="0" lvl="0" indent="0">
              <a:buNone/>
            </a:pPr>
            <a:endParaRPr lang="ru-RU" sz="2800" dirty="0" smtClean="0">
              <a:solidFill>
                <a:srgbClr val="CCFFCC"/>
              </a:solidFill>
            </a:endParaRPr>
          </a:p>
          <a:p>
            <a:pPr marL="0" lvl="0" indent="0">
              <a:buNone/>
            </a:pPr>
            <a:endParaRPr lang="ru-RU" sz="2800" dirty="0">
              <a:solidFill>
                <a:srgbClr val="CCFFCC"/>
              </a:solidFill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2694167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55276"/>
            <a:ext cx="10972800" cy="1035170"/>
          </a:xfrm>
        </p:spPr>
        <p:txBody>
          <a:bodyPr/>
          <a:lstStyle/>
          <a:p>
            <a:r>
              <a:rPr lang="ru-RU" dirty="0" smtClean="0">
                <a:solidFill>
                  <a:schemeClr val="bg1"/>
                </a:solidFill>
              </a:rPr>
              <a:t>Оценивание работ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09600" y="1147313"/>
            <a:ext cx="10972800" cy="4978851"/>
          </a:xfrm>
        </p:spPr>
        <p:txBody>
          <a:bodyPr/>
          <a:lstStyle/>
          <a:p>
            <a:r>
              <a:rPr lang="ru-RU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Работы в тетрадях учащихся с легкими нарушениями интеллекта оцениваются согласно требованиям </a:t>
            </a:r>
            <a:r>
              <a:rPr lang="ru-RU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критериального</a:t>
            </a:r>
            <a:r>
              <a:rPr lang="ru-RU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оценивания в виде </a:t>
            </a:r>
            <a:r>
              <a:rPr lang="ru-RU" sz="2800" dirty="0" smtClean="0">
                <a:solidFill>
                  <a:schemeClr val="bg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балльной оценки </a:t>
            </a:r>
            <a:r>
              <a:rPr lang="ru-RU" sz="2800" dirty="0">
                <a:solidFill>
                  <a:schemeClr val="bg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(1-10б.), </a:t>
            </a:r>
            <a:endParaRPr lang="ru-RU" sz="2800" dirty="0" smtClean="0">
              <a:solidFill>
                <a:schemeClr val="bg1"/>
              </a:solidFill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indent="450215">
              <a:spcAft>
                <a:spcPts val="0"/>
              </a:spcAft>
            </a:pPr>
            <a:r>
              <a:rPr lang="ru-RU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Работы в тетрадях учащихся с </a:t>
            </a:r>
            <a:r>
              <a:rPr lang="ru-RU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умеренными нарушениями </a:t>
            </a:r>
            <a:r>
              <a:rPr lang="ru-RU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интеллекта </a:t>
            </a:r>
            <a:r>
              <a:rPr lang="ru-RU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оцениваются </a:t>
            </a:r>
            <a:r>
              <a:rPr lang="ru-RU" sz="2800" dirty="0" smtClean="0">
                <a:solidFill>
                  <a:schemeClr val="bg1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словесной оценкой («Молодец», «Хорошо», «Отлично» и др.), также можно использовать  наклейки-смайлики, звездочки. </a:t>
            </a:r>
          </a:p>
          <a:p>
            <a:pPr indent="450215">
              <a:spcAft>
                <a:spcPts val="0"/>
              </a:spcAft>
            </a:pPr>
            <a:r>
              <a:rPr lang="ru-RU" sz="2800" dirty="0" smtClean="0">
                <a:solidFill>
                  <a:schemeClr val="bg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Педагог </a:t>
            </a:r>
            <a:r>
              <a:rPr lang="ru-RU" sz="2800" dirty="0">
                <a:solidFill>
                  <a:schemeClr val="bg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по результатам проверки тетрадей, письменных работ предоставляет обучающемуся обратную связь (комментарий, разъяснения пробелов в выполненной работе и др.).</a:t>
            </a:r>
          </a:p>
          <a:p>
            <a:pPr indent="450215" algn="just">
              <a:spcAft>
                <a:spcPts val="0"/>
              </a:spcAft>
            </a:pPr>
            <a:endParaRPr lang="ru-RU" sz="2800" dirty="0">
              <a:latin typeface="Times New Roman"/>
              <a:ea typeface="Times New Roman"/>
            </a:endParaRPr>
          </a:p>
          <a:p>
            <a:pPr lvl="0"/>
            <a:endParaRPr lang="ru-RU" dirty="0">
              <a:solidFill>
                <a:srgbClr val="FFFFFF"/>
              </a:solidFill>
              <a:latin typeface="Calibri"/>
              <a:ea typeface="Calibri"/>
              <a:cs typeface="Times New Roman"/>
            </a:endParaRPr>
          </a:p>
          <a:p>
            <a:endParaRPr lang="ru-RU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985108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Положение о ведении и проверке тетрадей (рассмотренное и утвержденное на заседании педсовета №1 от 26.08.2019г.)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400" dirty="0" smtClean="0">
                <a:latin typeface="Times New Roman"/>
                <a:ea typeface="Times New Roman"/>
              </a:rPr>
              <a:t>Законом </a:t>
            </a:r>
            <a:r>
              <a:rPr lang="ru-RU" sz="2400" dirty="0">
                <a:latin typeface="Times New Roman"/>
                <a:ea typeface="Times New Roman"/>
              </a:rPr>
              <a:t>РК «Об образовании</a:t>
            </a:r>
            <a:r>
              <a:rPr lang="ru-RU" sz="2400" dirty="0" smtClean="0">
                <a:latin typeface="Times New Roman"/>
                <a:ea typeface="Times New Roman"/>
              </a:rPr>
              <a:t>»,</a:t>
            </a:r>
          </a:p>
          <a:p>
            <a:r>
              <a:rPr lang="ru-RU" sz="2400" dirty="0" smtClean="0">
                <a:latin typeface="Times New Roman"/>
                <a:ea typeface="Times New Roman"/>
              </a:rPr>
              <a:t>Уставом </a:t>
            </a:r>
            <a:r>
              <a:rPr lang="ru-RU" sz="2400" dirty="0">
                <a:latin typeface="Times New Roman"/>
                <a:ea typeface="Times New Roman"/>
              </a:rPr>
              <a:t>школы; </a:t>
            </a:r>
            <a:endParaRPr lang="ru-RU" sz="2400" dirty="0" smtClean="0">
              <a:latin typeface="Times New Roman"/>
              <a:ea typeface="Times New Roman"/>
            </a:endParaRPr>
          </a:p>
          <a:p>
            <a:r>
              <a:rPr lang="ru-RU" sz="2400" dirty="0" smtClean="0">
                <a:latin typeface="Times New Roman"/>
                <a:ea typeface="Times New Roman"/>
              </a:rPr>
              <a:t>Соглашением о социальном партнерстве между ГУ «Управление образования </a:t>
            </a:r>
            <a:r>
              <a:rPr lang="ru-RU" sz="2400" dirty="0" err="1" smtClean="0">
                <a:latin typeface="Times New Roman"/>
                <a:ea typeface="Times New Roman"/>
              </a:rPr>
              <a:t>акимата</a:t>
            </a:r>
            <a:r>
              <a:rPr lang="ru-RU" sz="2400" dirty="0" smtClean="0">
                <a:latin typeface="Times New Roman"/>
                <a:ea typeface="Times New Roman"/>
              </a:rPr>
              <a:t> </a:t>
            </a:r>
            <a:r>
              <a:rPr lang="ru-RU" sz="2400" dirty="0" err="1" smtClean="0">
                <a:latin typeface="Times New Roman"/>
                <a:ea typeface="Times New Roman"/>
              </a:rPr>
              <a:t>Костанайской</a:t>
            </a:r>
            <a:r>
              <a:rPr lang="ru-RU" sz="2400" dirty="0" smtClean="0">
                <a:latin typeface="Times New Roman"/>
                <a:ea typeface="Times New Roman"/>
              </a:rPr>
              <a:t> области» и ОО «Локальный профессиональный союз работников организаций образования и науки </a:t>
            </a:r>
            <a:r>
              <a:rPr lang="ru-RU" sz="2400" dirty="0" err="1" smtClean="0">
                <a:latin typeface="Times New Roman"/>
                <a:ea typeface="Times New Roman"/>
              </a:rPr>
              <a:t>Костанайской</a:t>
            </a:r>
            <a:r>
              <a:rPr lang="ru-RU" sz="2400" dirty="0" smtClean="0">
                <a:latin typeface="Times New Roman"/>
                <a:ea typeface="Times New Roman"/>
              </a:rPr>
              <a:t> области» на 2021-2023 годы,</a:t>
            </a:r>
          </a:p>
          <a:p>
            <a:pPr lvl="0"/>
            <a:r>
              <a:rPr lang="ru-RU" sz="2400" dirty="0">
                <a:solidFill>
                  <a:prstClr val="black"/>
                </a:solidFill>
                <a:latin typeface="Times New Roman"/>
                <a:ea typeface="Times New Roman"/>
              </a:rPr>
              <a:t>Гигиеническими требованиями к условиям обучения в  общеобразовательных учреждениях </a:t>
            </a:r>
            <a:r>
              <a:rPr lang="ru-RU" sz="2400" dirty="0">
                <a:solidFill>
                  <a:prstClr val="black"/>
                </a:solidFill>
                <a:latin typeface="Times New Roman"/>
                <a:ea typeface="Calibri"/>
              </a:rPr>
              <a:t>Санитарных правил «Санитарно-эпидемиологические требования к объектам образования», утвержденные Приказом  Министра здравоохранения Республики Казахстан от 05 августа 2021 года № </a:t>
            </a:r>
            <a:r>
              <a:rPr lang="kk-KZ" sz="2400" dirty="0">
                <a:solidFill>
                  <a:prstClr val="black"/>
                </a:solidFill>
                <a:latin typeface="Times New Roman"/>
                <a:ea typeface="Calibri"/>
              </a:rPr>
              <a:t>ҚР ДСМ</a:t>
            </a:r>
            <a:r>
              <a:rPr lang="ru-RU" sz="2400" dirty="0">
                <a:solidFill>
                  <a:prstClr val="black"/>
                </a:solidFill>
                <a:latin typeface="Times New Roman"/>
                <a:ea typeface="Calibri"/>
              </a:rPr>
              <a:t>-76</a:t>
            </a:r>
            <a:r>
              <a:rPr lang="ru-RU" sz="2400" dirty="0" smtClean="0">
                <a:solidFill>
                  <a:prstClr val="black"/>
                </a:solidFill>
                <a:latin typeface="Times New Roman"/>
                <a:ea typeface="Calibri"/>
              </a:rPr>
              <a:t>,</a:t>
            </a:r>
          </a:p>
          <a:p>
            <a:r>
              <a:rPr lang="ru-RU" sz="2400" dirty="0" smtClean="0">
                <a:latin typeface="Times New Roman"/>
                <a:ea typeface="Times New Roman"/>
              </a:rPr>
              <a:t>Должностными </a:t>
            </a:r>
            <a:r>
              <a:rPr lang="ru-RU" sz="2400" dirty="0">
                <a:latin typeface="Times New Roman"/>
                <a:ea typeface="Times New Roman"/>
              </a:rPr>
              <a:t>инструкциями и другими локальными актами </a:t>
            </a:r>
            <a:r>
              <a:rPr lang="ru-RU" sz="2400" dirty="0" smtClean="0">
                <a:latin typeface="Times New Roman"/>
                <a:ea typeface="Times New Roman"/>
              </a:rPr>
              <a:t>школы.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012078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69012"/>
            <a:ext cx="10972800" cy="724618"/>
          </a:xfrm>
        </p:spPr>
        <p:txBody>
          <a:bodyPr>
            <a:normAutofit/>
          </a:bodyPr>
          <a:lstStyle/>
          <a:p>
            <a:r>
              <a:rPr lang="ru-RU" sz="2800" b="1" dirty="0">
                <a:solidFill>
                  <a:srgbClr val="000000"/>
                </a:solidFill>
                <a:latin typeface="Times New Roman"/>
                <a:ea typeface="Times New Roman"/>
              </a:rPr>
              <a:t>Количество и назначение ученических </a:t>
            </a:r>
            <a:r>
              <a:rPr lang="ru-RU" sz="2800" b="1" dirty="0" smtClean="0">
                <a:solidFill>
                  <a:srgbClr val="000000"/>
                </a:solidFill>
                <a:latin typeface="Times New Roman"/>
                <a:ea typeface="Times New Roman"/>
              </a:rPr>
              <a:t>тетрадей</a:t>
            </a:r>
            <a:endParaRPr lang="ru-RU" sz="2800" dirty="0"/>
          </a:p>
        </p:txBody>
      </p:sp>
      <p:graphicFrame>
        <p:nvGraphicFramePr>
          <p:cNvPr id="8" name="Объект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04556899"/>
              </p:ext>
            </p:extLst>
          </p:nvPr>
        </p:nvGraphicFramePr>
        <p:xfrm>
          <a:off x="232918" y="698750"/>
          <a:ext cx="11335111" cy="608942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319976"/>
                <a:gridCol w="2404331"/>
                <a:gridCol w="1680447"/>
                <a:gridCol w="1930357"/>
              </a:tblGrid>
              <a:tr h="326530">
                <a:tc rowSpan="2">
                  <a:txBody>
                    <a:bodyPr/>
                    <a:lstStyle/>
                    <a:p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Предмет 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Количество тетрадей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26530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0, 1-4 класс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5-9 класс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10 класс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823543"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Букварь, Обучение грамоте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2 рабочие тетради</a:t>
                      </a:r>
                      <a:r>
                        <a:rPr lang="ru-RU" sz="1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и 1 тетрадь для проведения </a:t>
                      </a:r>
                      <a:r>
                        <a:rPr kumimoji="0" lang="ru-RU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 оценивания учебных достижений учащихся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57524"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Русский язык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 рабочие тетради и 1 тетрадь для проведения </a:t>
                      </a:r>
                      <a:r>
                        <a:rPr kumimoji="0" lang="ru-RU" sz="12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суммативного</a:t>
                      </a:r>
                      <a:r>
                        <a:rPr kumimoji="0" lang="ru-RU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оценивания (для контрольных </a:t>
                      </a:r>
                      <a:r>
                        <a:rPr kumimoji="0" lang="ru-RU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работ</a:t>
                      </a:r>
                      <a:r>
                        <a:rPr kumimoji="0" lang="ru-RU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)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26530"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Чтение и развитие речи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r>
                        <a:rPr lang="ru-RU" sz="1200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 рабочая </a:t>
                      </a:r>
                      <a:r>
                        <a:rPr lang="ru-RU" sz="1200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тетрадь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57524"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Казахский язык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 рабочие тетради и 1 тетрадь для проведения </a:t>
                      </a:r>
                      <a:r>
                        <a:rPr kumimoji="0" lang="ru-RU" sz="12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суммативного</a:t>
                      </a:r>
                      <a:r>
                        <a:rPr kumimoji="0" lang="ru-RU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оценивания (для контрольных работ)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640534"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Математика,</a:t>
                      </a:r>
                      <a:r>
                        <a:rPr lang="ru-RU" sz="1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счет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 рабочие тетради и 1 тетрадь </a:t>
                      </a:r>
                      <a:r>
                        <a:rPr kumimoji="0" lang="ru-RU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для оценивания учебных достижений учащихся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 рабочие тетради и 1 тетрадь для проведения </a:t>
                      </a:r>
                      <a:r>
                        <a:rPr kumimoji="0" lang="ru-RU" sz="12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суммативного</a:t>
                      </a:r>
                      <a:r>
                        <a:rPr kumimoji="0" lang="ru-RU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оценивания, оценивания учебных достижений учащихся (для контрольных работ)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26530"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Мир вокруг, естествознание,</a:t>
                      </a:r>
                      <a:r>
                        <a:rPr lang="ru-RU" sz="1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география, человек и мир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r>
                        <a:rPr lang="ru-RU" sz="1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рабочая тетрадь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57524"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Ручной </a:t>
                      </a:r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труд, </a:t>
                      </a:r>
                      <a:r>
                        <a:rPr lang="ru-RU" sz="12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общетрудовая</a:t>
                      </a:r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подготовка, ПТО, ремесло, предметно-практическая деятельность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1 рабочая тетрадь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26530"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Информатика 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1 рабочая тетрадь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26530"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История Казахстана, общество и право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1 рабочая тетрадь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26530"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Социально-бытовая ориентировка, хозяйственный труд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1 рабочая тетрадь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640534"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Развитие речи и коммуникация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 рабочие тетради и 1 тетрадь для проведения оценивания  учебных достижений учащихся (для контрольных работ)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2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26530"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Самообслуживание 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1 рабочая тетрадь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73676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15660"/>
            <a:ext cx="10972800" cy="664234"/>
          </a:xfrm>
        </p:spPr>
        <p:txBody>
          <a:bodyPr>
            <a:normAutofit/>
          </a:bodyPr>
          <a:lstStyle/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Порядок проверки тетрадей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4" name="Объект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9107973"/>
              </p:ext>
            </p:extLst>
          </p:nvPr>
        </p:nvGraphicFramePr>
        <p:xfrm>
          <a:off x="232918" y="909318"/>
          <a:ext cx="11335111" cy="564968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319976"/>
                <a:gridCol w="2404331"/>
                <a:gridCol w="1680447"/>
                <a:gridCol w="1930357"/>
              </a:tblGrid>
              <a:tr h="307885">
                <a:tc rowSpan="2">
                  <a:txBody>
                    <a:bodyPr/>
                    <a:lstStyle/>
                    <a:p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Предмет 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Классы</a:t>
                      </a:r>
                      <a:r>
                        <a:rPr lang="ru-RU" sz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36209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0, 1-4 класс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5-9 класс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10 класс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6134"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Букварь, Обучение грамоте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После каждого урока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310875"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Русский язык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После каждого урока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36209"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Чтение и развитие речи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Значимые</a:t>
                      </a:r>
                      <a:r>
                        <a:rPr lang="ru-RU" sz="1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классные и домашние работы, но не реже 1 раза в неделю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38832"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Казахский язык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После каждого урока, словарь один раз в месяц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07885"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Математика,</a:t>
                      </a:r>
                      <a:r>
                        <a:rPr lang="ru-RU" sz="1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счет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После каждого урока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10513"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Мир вокруг, естествознание,</a:t>
                      </a:r>
                      <a:r>
                        <a:rPr lang="ru-RU" sz="1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география, человек и мир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Значимые классные и домашние работы, но не реже 1 раза в неделю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Значимые классные и домашние </a:t>
                      </a:r>
                      <a:r>
                        <a:rPr kumimoji="0" lang="ru-RU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работы</a:t>
                      </a:r>
                      <a:endParaRPr kumimoji="0" lang="ru-RU" sz="14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CCFFCC"/>
                        </a:solidFill>
                        <a:effectLst/>
                        <a:uLnTx/>
                        <a:uFillTx/>
                        <a:latin typeface="Arial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13141"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Ручной труд </a:t>
                      </a:r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ru-RU" sz="12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общетрудовая</a:t>
                      </a:r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подготовка, ПТО, ремесло, предметно-практическая деятельность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Значимые классные и домашние работы, но не реже 1 раза в неделю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Значимые классные и домашние работы</a:t>
                      </a:r>
                    </a:p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10513"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Информатика 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Значимые классные и домашние работы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10513"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История Казахстана, общество и право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Значимые классные и домашние работы</a:t>
                      </a:r>
                    </a:p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10513"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Социально-бытовая ориентировка, хозяйственный труд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Значимые классные и домашние работы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49622"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Развитие речи и коммуникация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После каждого урока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36209"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Самообслуживание 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После</a:t>
                      </a:r>
                      <a:r>
                        <a:rPr lang="ru-RU" sz="1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каждого урока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gridSpan="2">
                  <a:txBody>
                    <a:bodyPr/>
                    <a:lstStyle/>
                    <a:p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22084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bg1"/>
                </a:solidFill>
              </a:rPr>
              <a:t>Подпись тетради 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ru-RU" dirty="0" smtClean="0">
                <a:solidFill>
                  <a:srgbClr val="FFFF00"/>
                </a:solidFill>
              </a:rPr>
              <a:t>ТЕТРАДЬ №</a:t>
            </a:r>
            <a:endParaRPr lang="ru-RU" dirty="0" smtClean="0">
              <a:solidFill>
                <a:srgbClr val="FFFF00"/>
              </a:solidFill>
            </a:endParaRPr>
          </a:p>
          <a:p>
            <a:pPr marL="0" indent="0" algn="ctr">
              <a:buNone/>
            </a:pPr>
            <a:r>
              <a:rPr lang="ru-RU" dirty="0" smtClean="0">
                <a:solidFill>
                  <a:srgbClr val="FFFF00"/>
                </a:solidFill>
              </a:rPr>
              <a:t>для </a:t>
            </a:r>
            <a:r>
              <a:rPr lang="ru-RU" dirty="0" smtClean="0">
                <a:solidFill>
                  <a:srgbClr val="FFFF00"/>
                </a:solidFill>
              </a:rPr>
              <a:t>работ </a:t>
            </a:r>
            <a:endParaRPr lang="ru-RU" dirty="0" smtClean="0">
              <a:solidFill>
                <a:srgbClr val="FFFF00"/>
              </a:solidFill>
            </a:endParaRPr>
          </a:p>
          <a:p>
            <a:pPr marL="0" indent="0" algn="ctr">
              <a:buNone/>
            </a:pPr>
            <a:r>
              <a:rPr lang="ru-RU" dirty="0" smtClean="0">
                <a:solidFill>
                  <a:srgbClr val="FFFF00"/>
                </a:solidFill>
              </a:rPr>
              <a:t>по____________________</a:t>
            </a:r>
          </a:p>
          <a:p>
            <a:pPr marL="0" indent="0" algn="ctr">
              <a:buNone/>
            </a:pPr>
            <a:r>
              <a:rPr lang="ru-RU" dirty="0" smtClean="0">
                <a:solidFill>
                  <a:srgbClr val="FFFF00"/>
                </a:solidFill>
              </a:rPr>
              <a:t>ученика (</a:t>
            </a:r>
            <a:r>
              <a:rPr lang="ru-RU" dirty="0" err="1" smtClean="0">
                <a:solidFill>
                  <a:srgbClr val="FFFF00"/>
                </a:solidFill>
              </a:rPr>
              <a:t>цы</a:t>
            </a:r>
            <a:r>
              <a:rPr lang="ru-RU" dirty="0" smtClean="0">
                <a:solidFill>
                  <a:srgbClr val="FFFF00"/>
                </a:solidFill>
              </a:rPr>
              <a:t>) _______класса </a:t>
            </a:r>
            <a:r>
              <a:rPr lang="ru-RU" dirty="0" smtClean="0">
                <a:solidFill>
                  <a:srgbClr val="FFFF00"/>
                </a:solidFill>
              </a:rPr>
              <a:t>______</a:t>
            </a:r>
          </a:p>
          <a:p>
            <a:pPr marL="0" indent="0" algn="ctr">
              <a:buNone/>
            </a:pPr>
            <a:endParaRPr lang="ru-RU" dirty="0">
              <a:solidFill>
                <a:srgbClr val="FFFF00"/>
              </a:solidFill>
            </a:endParaRPr>
          </a:p>
          <a:p>
            <a:pPr marL="0" indent="0" algn="ctr">
              <a:buNone/>
            </a:pPr>
            <a:r>
              <a:rPr lang="ru-RU" dirty="0" smtClean="0">
                <a:solidFill>
                  <a:srgbClr val="FFFF00"/>
                </a:solidFill>
              </a:rPr>
              <a:t>Ф.И. ученика</a:t>
            </a:r>
            <a:endParaRPr lang="ru-RU" dirty="0" smtClean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87326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bg1"/>
                </a:solidFill>
              </a:rPr>
              <a:t>Подпись тетради 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ru-RU" dirty="0" smtClean="0">
                <a:solidFill>
                  <a:srgbClr val="FFFF00"/>
                </a:solidFill>
              </a:rPr>
              <a:t>ТЕТРАДЬ</a:t>
            </a:r>
          </a:p>
          <a:p>
            <a:pPr marL="0" indent="0" algn="ctr">
              <a:buNone/>
            </a:pPr>
            <a:r>
              <a:rPr lang="ru-RU" dirty="0" smtClean="0">
                <a:solidFill>
                  <a:srgbClr val="FFFF00"/>
                </a:solidFill>
              </a:rPr>
              <a:t>для _______________работ </a:t>
            </a:r>
          </a:p>
          <a:p>
            <a:pPr marL="0" indent="0" algn="ctr">
              <a:buNone/>
            </a:pPr>
            <a:r>
              <a:rPr lang="ru-RU" dirty="0" smtClean="0">
                <a:solidFill>
                  <a:srgbClr val="FFFF00"/>
                </a:solidFill>
              </a:rPr>
              <a:t>по____________________</a:t>
            </a:r>
          </a:p>
          <a:p>
            <a:pPr marL="0" indent="0" algn="ctr">
              <a:buNone/>
            </a:pPr>
            <a:r>
              <a:rPr lang="ru-RU" dirty="0" smtClean="0">
                <a:solidFill>
                  <a:srgbClr val="FFFF00"/>
                </a:solidFill>
              </a:rPr>
              <a:t>ученика (</a:t>
            </a:r>
            <a:r>
              <a:rPr lang="ru-RU" dirty="0" err="1" smtClean="0">
                <a:solidFill>
                  <a:srgbClr val="FFFF00"/>
                </a:solidFill>
              </a:rPr>
              <a:t>цы</a:t>
            </a:r>
            <a:r>
              <a:rPr lang="ru-RU" dirty="0" smtClean="0">
                <a:solidFill>
                  <a:srgbClr val="FFFF00"/>
                </a:solidFill>
              </a:rPr>
              <a:t>) _______</a:t>
            </a:r>
            <a:r>
              <a:rPr lang="ru-RU" dirty="0" smtClean="0">
                <a:solidFill>
                  <a:srgbClr val="FFFF00"/>
                </a:solidFill>
              </a:rPr>
              <a:t>класса_____ </a:t>
            </a:r>
          </a:p>
          <a:p>
            <a:pPr marL="0" indent="0" algn="ctr">
              <a:buNone/>
            </a:pPr>
            <a:endParaRPr lang="ru-RU" dirty="0">
              <a:solidFill>
                <a:srgbClr val="FFFF00"/>
              </a:solidFill>
            </a:endParaRPr>
          </a:p>
          <a:p>
            <a:pPr marL="0" indent="0" algn="ctr">
              <a:buNone/>
            </a:pPr>
            <a:r>
              <a:rPr lang="ru-RU" dirty="0" smtClean="0">
                <a:solidFill>
                  <a:srgbClr val="FFFF00"/>
                </a:solidFill>
              </a:rPr>
              <a:t>Ф.И. ученика</a:t>
            </a:r>
            <a:endParaRPr lang="ru-RU" dirty="0" smtClean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303183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bg1"/>
                </a:solidFill>
              </a:rPr>
              <a:t>Требования к </a:t>
            </a:r>
            <a:r>
              <a:rPr lang="ru-RU" dirty="0" smtClean="0">
                <a:solidFill>
                  <a:schemeClr val="bg1"/>
                </a:solidFill>
              </a:rPr>
              <a:t>оформлению и ведению </a:t>
            </a:r>
            <a:r>
              <a:rPr lang="ru-RU" dirty="0" smtClean="0">
                <a:solidFill>
                  <a:schemeClr val="bg1"/>
                </a:solidFill>
              </a:rPr>
              <a:t>тетрадей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2800" dirty="0" smtClean="0">
                <a:solidFill>
                  <a:srgbClr val="CCFFCC"/>
                </a:solidFill>
              </a:rPr>
              <a:t>Стандартные тетради, состоящие из 12-18 листов</a:t>
            </a:r>
          </a:p>
          <a:p>
            <a:r>
              <a:rPr lang="ru-RU" sz="2800" dirty="0" smtClean="0">
                <a:solidFill>
                  <a:srgbClr val="CCFFCC"/>
                </a:solidFill>
              </a:rPr>
              <a:t>Общие могут использоваться только в </a:t>
            </a:r>
            <a:r>
              <a:rPr lang="ru-RU" sz="2800" dirty="0">
                <a:solidFill>
                  <a:srgbClr val="CCFFCC"/>
                </a:solidFill>
              </a:rPr>
              <a:t>5</a:t>
            </a:r>
            <a:r>
              <a:rPr lang="ru-RU" sz="2800" dirty="0" smtClean="0">
                <a:solidFill>
                  <a:srgbClr val="CCFFCC"/>
                </a:solidFill>
              </a:rPr>
              <a:t>-10 классах по предметам, при изучении которых необходимо выполнение больших по объему работ</a:t>
            </a:r>
            <a:endParaRPr lang="ru-RU" sz="2800" dirty="0" smtClean="0">
              <a:solidFill>
                <a:srgbClr val="CCFFCC"/>
              </a:solidFill>
            </a:endParaRPr>
          </a:p>
          <a:p>
            <a:r>
              <a:rPr lang="ru-RU" sz="2800" dirty="0" smtClean="0">
                <a:solidFill>
                  <a:srgbClr val="CCFFCC"/>
                </a:solidFill>
              </a:rPr>
              <a:t>Соблюдение </a:t>
            </a:r>
            <a:r>
              <a:rPr lang="ru-RU" sz="2800" dirty="0" smtClean="0">
                <a:solidFill>
                  <a:srgbClr val="CCFFCC"/>
                </a:solidFill>
              </a:rPr>
              <a:t>правила «красной» строки по всем </a:t>
            </a:r>
            <a:r>
              <a:rPr lang="ru-RU" sz="2800" dirty="0" smtClean="0">
                <a:solidFill>
                  <a:srgbClr val="CCFFCC"/>
                </a:solidFill>
              </a:rPr>
              <a:t>предметам</a:t>
            </a:r>
          </a:p>
          <a:p>
            <a:r>
              <a:rPr lang="ru-RU" sz="2800" dirty="0" smtClean="0">
                <a:solidFill>
                  <a:srgbClr val="CCFFCC"/>
                </a:solidFill>
              </a:rPr>
              <a:t>Тетради для учащихся 0,1 классов и учащихся с умеренными нарушениями интеллекта подписываются только учителем, остальные классы согласно индивидуальным особенностям учащихся</a:t>
            </a:r>
            <a:endParaRPr lang="ru-RU" sz="2800" dirty="0">
              <a:solidFill>
                <a:srgbClr val="CCFF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00635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solidFill>
                  <a:srgbClr val="FFFFFF"/>
                </a:solidFill>
              </a:rPr>
              <a:t>Требования к оформлению и ведению тетрадей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z="2800" dirty="0">
                <a:solidFill>
                  <a:srgbClr val="CCFFCC"/>
                </a:solidFill>
              </a:rPr>
              <a:t>Соблюдение правила «красной» строки по всем </a:t>
            </a:r>
            <a:r>
              <a:rPr lang="ru-RU" sz="2800" dirty="0" smtClean="0">
                <a:solidFill>
                  <a:srgbClr val="CCFFCC"/>
                </a:solidFill>
              </a:rPr>
              <a:t>предметам</a:t>
            </a:r>
          </a:p>
          <a:p>
            <a:pPr lvl="0"/>
            <a:r>
              <a:rPr lang="ru-RU" sz="2800" dirty="0">
                <a:solidFill>
                  <a:srgbClr val="CCFFCC"/>
                </a:solidFill>
              </a:rPr>
              <a:t>Тетрадь должна иметь поля, которые располагаются по внешнему краю страницы</a:t>
            </a:r>
          </a:p>
          <a:p>
            <a:pPr lvl="0"/>
            <a:r>
              <a:rPr lang="ru-RU" sz="2800" dirty="0">
                <a:solidFill>
                  <a:srgbClr val="CCFFCC"/>
                </a:solidFill>
              </a:rPr>
              <a:t>Записи в тетрадях учеником делаются ручкой, цвет пасты – синий или фиолетовый</a:t>
            </a:r>
          </a:p>
          <a:p>
            <a:pPr lvl="0"/>
            <a:r>
              <a:rPr lang="ru-RU" sz="2800" dirty="0">
                <a:solidFill>
                  <a:srgbClr val="CCFFCC"/>
                </a:solidFill>
              </a:rPr>
              <a:t>Обязательно записывается дата выполнения, вид работы (классная, </a:t>
            </a:r>
            <a:r>
              <a:rPr lang="ru-RU" sz="2800" dirty="0" smtClean="0">
                <a:solidFill>
                  <a:srgbClr val="CCFFCC"/>
                </a:solidFill>
              </a:rPr>
              <a:t>домашняя, проверочная, контрольная, </a:t>
            </a:r>
            <a:r>
              <a:rPr lang="ru-RU" sz="2800" dirty="0" err="1" smtClean="0">
                <a:solidFill>
                  <a:srgbClr val="CCFFCC"/>
                </a:solidFill>
              </a:rPr>
              <a:t>суммативное</a:t>
            </a:r>
            <a:r>
              <a:rPr lang="ru-RU" sz="2800" dirty="0" smtClean="0">
                <a:solidFill>
                  <a:srgbClr val="CCFFCC"/>
                </a:solidFill>
              </a:rPr>
              <a:t> оценивание за раздел «…», </a:t>
            </a:r>
            <a:r>
              <a:rPr lang="ru-RU" sz="2800" dirty="0" err="1" smtClean="0">
                <a:solidFill>
                  <a:srgbClr val="CCFFCC"/>
                </a:solidFill>
              </a:rPr>
              <a:t>суммативное</a:t>
            </a:r>
            <a:r>
              <a:rPr lang="ru-RU" sz="2800" dirty="0" smtClean="0">
                <a:solidFill>
                  <a:srgbClr val="CCFFCC"/>
                </a:solidFill>
              </a:rPr>
              <a:t> оценивание за 1 четверть, диктант </a:t>
            </a:r>
            <a:r>
              <a:rPr lang="ru-RU" dirty="0" smtClean="0">
                <a:solidFill>
                  <a:srgbClr val="CCFFCC"/>
                </a:solidFill>
              </a:rPr>
              <a:t>и др.)</a:t>
            </a:r>
            <a:endParaRPr lang="ru-RU" dirty="0">
              <a:solidFill>
                <a:srgbClr val="CCFFCC"/>
              </a:solidFill>
            </a:endParaRPr>
          </a:p>
          <a:p>
            <a:pPr lvl="0"/>
            <a:endParaRPr lang="ru-RU" dirty="0">
              <a:solidFill>
                <a:srgbClr val="CCFFCC"/>
              </a:solidFill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7309460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solidFill>
                  <a:srgbClr val="FFFFFF"/>
                </a:solidFill>
              </a:rPr>
              <a:t>Требования к оформлению и ведению тетрадей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z="2800" dirty="0" smtClean="0">
                <a:solidFill>
                  <a:srgbClr val="CCFFCC"/>
                </a:solidFill>
              </a:rPr>
              <a:t>Дата </a:t>
            </a:r>
            <a:r>
              <a:rPr lang="ru-RU" sz="2800" dirty="0">
                <a:solidFill>
                  <a:srgbClr val="CCFFCC"/>
                </a:solidFill>
              </a:rPr>
              <a:t>выполнения </a:t>
            </a:r>
            <a:r>
              <a:rPr lang="ru-RU" sz="2800" dirty="0" smtClean="0">
                <a:solidFill>
                  <a:srgbClr val="CCFFCC"/>
                </a:solidFill>
              </a:rPr>
              <a:t>работы в 0, 1-4 классах, для учащихся, с умеренными нарушениями интеллекта 1-10 классах, в 5-10 классах по предметам «Русский язык», «Чтение и развитие речи», «Развитие речи и коммуникация» записывается словами в именительном падеже. </a:t>
            </a:r>
          </a:p>
          <a:p>
            <a:pPr lvl="0"/>
            <a:r>
              <a:rPr lang="ru-RU" sz="2800" dirty="0" smtClean="0">
                <a:solidFill>
                  <a:srgbClr val="CCFFCC"/>
                </a:solidFill>
              </a:rPr>
              <a:t>Дата выполнения работы в 5-10 классах по остальным предметам для учащихся с легкими нарушениями интеллекта дата урока записывается на полях цифрами.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5169857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Химия квадрат">
  <a:themeElements>
    <a:clrScheme name="Тема 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Тема Offic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Тема 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1_Химия квадрат">
  <a:themeElements>
    <a:clrScheme name="Тема 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Тема Offic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Тема 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2_Химия квадрат">
  <a:themeElements>
    <a:clrScheme name="Тема 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Тема Offic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Тема 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338</TotalTime>
  <Words>952</Words>
  <Application>Microsoft Office PowerPoint</Application>
  <PresentationFormat>Произвольный</PresentationFormat>
  <Paragraphs>125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4</vt:i4>
      </vt:variant>
      <vt:variant>
        <vt:lpstr>Заголовки слайдов</vt:lpstr>
      </vt:variant>
      <vt:variant>
        <vt:i4>13</vt:i4>
      </vt:variant>
    </vt:vector>
  </HeadingPairs>
  <TitlesOfParts>
    <vt:vector size="17" baseType="lpstr">
      <vt:lpstr>Тема Office</vt:lpstr>
      <vt:lpstr>Химия квадрат</vt:lpstr>
      <vt:lpstr>1_Химия квадрат</vt:lpstr>
      <vt:lpstr>2_Химия квадрат</vt:lpstr>
      <vt:lpstr>КГУ «Рудненская специальная школа для детей с особыми образовательными потребностями» Управления образования акимата Костанайской области</vt:lpstr>
      <vt:lpstr>Положение о ведении и проверке тетрадей (рассмотренное и утвержденное на заседании педсовета №1 от 26.08.2019г.)</vt:lpstr>
      <vt:lpstr>Количество и назначение ученических тетрадей</vt:lpstr>
      <vt:lpstr>Порядок проверки тетрадей</vt:lpstr>
      <vt:lpstr>Подпись тетради </vt:lpstr>
      <vt:lpstr>Подпись тетради </vt:lpstr>
      <vt:lpstr>Требования к оформлению и ведению тетрадей</vt:lpstr>
      <vt:lpstr>Требования к оформлению и ведению тетрадей</vt:lpstr>
      <vt:lpstr>Требования к оформлению и ведению тетрадей</vt:lpstr>
      <vt:lpstr>Требования к оформлению и ведению тетрадей</vt:lpstr>
      <vt:lpstr>Требования к оформлению и ведению тетрадей</vt:lpstr>
      <vt:lpstr>Порядок проверки тетрадей</vt:lpstr>
      <vt:lpstr>Оценивание работ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Консультация для педагогов по составлению среднесрочного (календарно-тематического) планирования</dc:title>
  <dc:creator>user</dc:creator>
  <cp:lastModifiedBy>3</cp:lastModifiedBy>
  <cp:revision>34</cp:revision>
  <dcterms:created xsi:type="dcterms:W3CDTF">2022-08-31T15:17:41Z</dcterms:created>
  <dcterms:modified xsi:type="dcterms:W3CDTF">2022-10-14T10:52:42Z</dcterms:modified>
</cp:coreProperties>
</file>