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7" r:id="rId2"/>
    <p:sldId id="260" r:id="rId3"/>
    <p:sldId id="261" r:id="rId4"/>
    <p:sldId id="258" r:id="rId5"/>
    <p:sldId id="262" r:id="rId6"/>
    <p:sldId id="263" r:id="rId7"/>
    <p:sldId id="264" r:id="rId8"/>
    <p:sldId id="266" r:id="rId9"/>
    <p:sldId id="292" r:id="rId10"/>
    <p:sldId id="268" r:id="rId11"/>
    <p:sldId id="271" r:id="rId12"/>
    <p:sldId id="272" r:id="rId13"/>
    <p:sldId id="293" r:id="rId14"/>
    <p:sldId id="276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1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189B2D-1C44-45B9-8731-8F7A5790FA47}" type="datetimeFigureOut">
              <a:rPr lang="ru-RU" smtClean="0"/>
              <a:pPr/>
              <a:t>28.10.2022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98BE0A-9A75-4800-9831-9709BA95083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04306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98BE0A-9A75-4800-9831-9709BA950835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976017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98BE0A-9A75-4800-9831-9709BA950835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480482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708F9-F2A7-436E-801F-0DCF424F4F80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28.10.2022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CD072-64E2-427B-9BC5-B770C3B6A7B7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553387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708F9-F2A7-436E-801F-0DCF424F4F80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28.10.2022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CD072-64E2-427B-9BC5-B770C3B6A7B7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582572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708F9-F2A7-436E-801F-0DCF424F4F80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28.10.2022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CD072-64E2-427B-9BC5-B770C3B6A7B7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822444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708F9-F2A7-436E-801F-0DCF424F4F80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28.10.2022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CD072-64E2-427B-9BC5-B770C3B6A7B7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536598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708F9-F2A7-436E-801F-0DCF424F4F80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28.10.2022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CD072-64E2-427B-9BC5-B770C3B6A7B7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172670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708F9-F2A7-436E-801F-0DCF424F4F80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28.10.2022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CD072-64E2-427B-9BC5-B770C3B6A7B7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401135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708F9-F2A7-436E-801F-0DCF424F4F80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28.10.2022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CD072-64E2-427B-9BC5-B770C3B6A7B7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762911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708F9-F2A7-436E-801F-0DCF424F4F80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28.10.2022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CD072-64E2-427B-9BC5-B770C3B6A7B7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593608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708F9-F2A7-436E-801F-0DCF424F4F80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28.10.2022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CD072-64E2-427B-9BC5-B770C3B6A7B7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433485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708F9-F2A7-436E-801F-0DCF424F4F80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28.10.2022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CD072-64E2-427B-9BC5-B770C3B6A7B7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229709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708F9-F2A7-436E-801F-0DCF424F4F80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28.10.2022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CD072-64E2-427B-9BC5-B770C3B6A7B7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461366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0DB708F9-F2A7-436E-801F-0DCF424F4F80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28.10.2022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5ECD072-64E2-427B-9BC5-B770C3B6A7B7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14239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ctr">
              <a:spcAft>
                <a:spcPts val="0"/>
              </a:spcAft>
            </a:pPr>
            <a:r>
              <a:rPr lang="ru-RU" sz="3600" dirty="0">
                <a:solidFill>
                  <a:srgbClr val="002060"/>
                </a:solidFill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Лексико-грамматическое развитие речи учащихся со сложной структурой дефекта и пути её коррекции – необходимый фактор личностного формирования и развития ребёнка с особыми образовательными потребностями.</a:t>
            </a:r>
            <a:r>
              <a:rPr lang="ru-RU" sz="3200" dirty="0">
                <a:solidFill>
                  <a:srgbClr val="002060"/>
                </a:solidFill>
                <a:effectLst/>
                <a:latin typeface="Arial" pitchFamily="34" charset="0"/>
                <a:ea typeface="Calibri"/>
                <a:cs typeface="Arial" pitchFamily="34" charset="0"/>
              </a:rPr>
              <a:t/>
            </a:r>
            <a:br>
              <a:rPr lang="ru-RU" sz="3200" dirty="0">
                <a:solidFill>
                  <a:srgbClr val="002060"/>
                </a:solidFill>
                <a:effectLst/>
                <a:latin typeface="Arial" pitchFamily="34" charset="0"/>
                <a:ea typeface="Calibri"/>
                <a:cs typeface="Arial" pitchFamily="34" charset="0"/>
              </a:rPr>
            </a:br>
            <a:r>
              <a:rPr lang="ru-RU" sz="4800" dirty="0" smtClean="0">
                <a:solidFill>
                  <a:srgbClr val="002060"/>
                </a:solidFill>
                <a:effectLst/>
                <a:latin typeface="Arial" pitchFamily="34" charset="0"/>
                <a:ea typeface="Times New Roman"/>
                <a:cs typeface="Arial" pitchFamily="34" charset="0"/>
              </a:rPr>
              <a:t>  </a:t>
            </a:r>
            <a:r>
              <a:rPr lang="ru-RU" sz="4800" dirty="0" smtClean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/>
            </a:r>
            <a:br>
              <a:rPr lang="ru-RU" sz="4800" dirty="0" smtClean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                                                   </a:t>
            </a:r>
            <a:br>
              <a:rPr lang="ru-RU" sz="2400" dirty="0" smtClean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   </a:t>
            </a:r>
            <a:r>
              <a:rPr lang="ru-RU" sz="2400" i="1" dirty="0" smtClean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Подготовила учитель-логопед</a:t>
            </a:r>
            <a:br>
              <a:rPr lang="ru-RU" sz="2400" i="1" dirty="0" smtClean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2400" i="1" dirty="0" smtClean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   Пшеницына </a:t>
            </a:r>
            <a:r>
              <a:rPr lang="ru-RU" sz="2400" i="1" dirty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В.А.</a:t>
            </a:r>
            <a:endParaRPr lang="ru-RU" sz="4000" i="1" dirty="0">
              <a:solidFill>
                <a:srgbClr val="002060"/>
              </a:solidFill>
              <a:effectLst/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pic>
        <p:nvPicPr>
          <p:cNvPr id="4" name="Рисунок 3" descr="E:\РАМКИ, вензеля\lOlMN9j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051720" y="4460418"/>
            <a:ext cx="5616624" cy="33464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4042177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13376"/>
          </a:xfrm>
        </p:spPr>
        <p:txBody>
          <a:bodyPr/>
          <a:lstStyle/>
          <a:p>
            <a:pPr algn="l"/>
            <a:r>
              <a:rPr lang="ru-RU" sz="3200" dirty="0" smtClean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Учащиеся специальной школы, начиная  с начальных классов, должны получать достаточно направленной информации для</a:t>
            </a:r>
            <a:br>
              <a:rPr lang="ru-RU" sz="3200" dirty="0" smtClean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3200" dirty="0" smtClean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br>
              <a:rPr lang="ru-RU" sz="3200" dirty="0" smtClean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3200" i="1" dirty="0" smtClean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*расширения активного и пассивного словаря;</a:t>
            </a:r>
            <a:br>
              <a:rPr lang="ru-RU" sz="3200" i="1" dirty="0" smtClean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3200" i="1" dirty="0" smtClean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*</a:t>
            </a:r>
            <a:r>
              <a:rPr lang="ru-RU" sz="3200" i="1" dirty="0" smtClean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умения различать предметы, называть и соотносить их с изображением;</a:t>
            </a:r>
            <a:br>
              <a:rPr lang="ru-RU" sz="3200" i="1" dirty="0" smtClean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3200" i="1" dirty="0" smtClean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*</a:t>
            </a:r>
            <a:r>
              <a:rPr lang="ru-RU" sz="3200" i="1" dirty="0" smtClean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строить простые предложения;</a:t>
            </a:r>
            <a:br>
              <a:rPr lang="ru-RU" sz="3200" i="1" dirty="0" smtClean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3200" i="1" dirty="0" smtClean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*</a:t>
            </a:r>
            <a:r>
              <a:rPr lang="ru-RU" sz="3200" i="1" dirty="0" smtClean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составлять короткие рассказы</a:t>
            </a:r>
            <a:r>
              <a:rPr lang="ru-RU" sz="3200" i="1" dirty="0" smtClean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;</a:t>
            </a:r>
            <a:r>
              <a:rPr lang="ru-RU" sz="3200" i="1" dirty="0" smtClean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    *пересказывать</a:t>
            </a:r>
            <a:r>
              <a:rPr lang="ru-RU" sz="3200" i="1" dirty="0" smtClean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3200" i="1" dirty="0" smtClean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текст.</a:t>
            </a:r>
            <a:r>
              <a:rPr lang="ru-RU" sz="3200" i="1" dirty="0" smtClean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br>
              <a:rPr lang="ru-RU" sz="3200" i="1" dirty="0" smtClean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3200" b="0" dirty="0" smtClean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Всё это способствует развитию связной монологической и диалогической речи учащихся, коммуникации.</a:t>
            </a:r>
            <a:r>
              <a:rPr lang="ru-RU" sz="3200" i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/>
            </a:r>
            <a:br>
              <a:rPr lang="ru-RU" sz="3200" i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3200" i="1" dirty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/>
            </a:r>
            <a:br>
              <a:rPr lang="ru-RU" sz="3200" i="1" dirty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3200" dirty="0" smtClean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/>
            </a:r>
            <a:br>
              <a:rPr lang="ru-RU" sz="3200" dirty="0" smtClean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3200" dirty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/>
            </a:r>
            <a:br>
              <a:rPr lang="ru-RU" sz="3200" dirty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3200" dirty="0" smtClean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/>
            </a:r>
            <a:br>
              <a:rPr lang="ru-RU" sz="3200" dirty="0" smtClean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3200" dirty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/>
            </a:r>
            <a:br>
              <a:rPr lang="ru-RU" sz="3200" dirty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3200" dirty="0" smtClean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/>
            </a:r>
            <a:br>
              <a:rPr lang="ru-RU" sz="3200" dirty="0" smtClean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3200" dirty="0" smtClean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/>
            </a:r>
            <a:br>
              <a:rPr lang="ru-RU" sz="3200" dirty="0" smtClean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3200" dirty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/>
            </a:r>
            <a:br>
              <a:rPr lang="ru-RU" sz="3200" dirty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</a:br>
            <a:endParaRPr lang="ru-RU" sz="32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2733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0"/>
            <a:ext cx="9144000" cy="6858000"/>
          </a:xfrm>
        </p:spPr>
        <p:txBody>
          <a:bodyPr/>
          <a:lstStyle/>
          <a:p>
            <a:pPr algn="l"/>
            <a:r>
              <a:rPr lang="ru-RU" sz="3200" dirty="0" smtClean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Для того, чтобы развивать связную речь учащихся, необходимо дать им представления   и научить пользоваться грамматическими категориями:</a:t>
            </a:r>
            <a:br>
              <a:rPr lang="ru-RU" sz="3200" dirty="0" smtClean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2400" b="0" i="1" dirty="0" smtClean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* единственным и множественным числом существительных и глаголов;</a:t>
            </a:r>
            <a:br>
              <a:rPr lang="ru-RU" sz="2400" b="0" i="1" dirty="0" smtClean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2400" b="0" i="1" dirty="0" smtClean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* уменьшительно-ласкательной формой существительных (кукла-куколка, стол-столик);</a:t>
            </a:r>
            <a:br>
              <a:rPr lang="ru-RU" sz="2400" b="0" i="1" dirty="0" smtClean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2400" b="0" i="1" dirty="0" smtClean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* словообразованием (бежит, убежал, прибежал, забежал);</a:t>
            </a:r>
            <a:br>
              <a:rPr lang="ru-RU" sz="2400" b="0" i="1" dirty="0" smtClean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2400" b="0" i="1" dirty="0" smtClean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* пониманием значения временных глаголов (поливает, полил, будет поливать);</a:t>
            </a:r>
            <a:br>
              <a:rPr lang="ru-RU" sz="2400" b="0" i="1" dirty="0" smtClean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2400" b="0" i="1" dirty="0" smtClean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* наречий качественного значения(тихо-громко, тепло-холодно);</a:t>
            </a:r>
            <a:br>
              <a:rPr lang="ru-RU" sz="2400" b="0" i="1" dirty="0" smtClean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2400" b="0" i="1" dirty="0" smtClean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* наречий пространственного значения (далеко-близко, высоко-низко);</a:t>
            </a:r>
            <a:br>
              <a:rPr lang="ru-RU" sz="2400" b="0" i="1" dirty="0" smtClean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2400" b="0" i="1" dirty="0" smtClean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* падежных форм;</a:t>
            </a:r>
            <a:br>
              <a:rPr lang="ru-RU" sz="2400" b="0" i="1" dirty="0" smtClean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2400" b="0" i="1" dirty="0" smtClean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* согласования существительных с другими частями речи в роде, числе, падеже.</a:t>
            </a:r>
            <a:r>
              <a:rPr lang="ru-RU" sz="3200" b="0" i="1" dirty="0" smtClean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/>
            </a:r>
            <a:br>
              <a:rPr lang="ru-RU" sz="3200" b="0" i="1" dirty="0" smtClean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3200" b="0" i="1" dirty="0" smtClean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3200" dirty="0" smtClean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/>
            </a:r>
            <a:br>
              <a:rPr lang="ru-RU" sz="3200" dirty="0" smtClean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3200" dirty="0" smtClean="0">
                <a:solidFill>
                  <a:srgbClr val="7030A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/>
            </a:r>
            <a:br>
              <a:rPr lang="ru-RU" sz="3200" dirty="0" smtClean="0">
                <a:solidFill>
                  <a:srgbClr val="7030A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3200" dirty="0" smtClean="0">
                <a:solidFill>
                  <a:srgbClr val="7030A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br>
              <a:rPr lang="ru-RU" sz="3200" dirty="0" smtClean="0">
                <a:solidFill>
                  <a:srgbClr val="7030A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3200" dirty="0" smtClean="0">
                <a:solidFill>
                  <a:srgbClr val="7030A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/>
            </a:r>
            <a:br>
              <a:rPr lang="ru-RU" sz="3200" dirty="0" smtClean="0">
                <a:solidFill>
                  <a:srgbClr val="7030A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3200" dirty="0" smtClean="0">
                <a:solidFill>
                  <a:srgbClr val="7030A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/>
            </a:r>
            <a:br>
              <a:rPr lang="ru-RU" sz="3200" dirty="0" smtClean="0">
                <a:solidFill>
                  <a:srgbClr val="7030A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3200" dirty="0" smtClean="0">
                <a:solidFill>
                  <a:srgbClr val="7030A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/>
            </a:r>
            <a:br>
              <a:rPr lang="ru-RU" sz="3200" dirty="0" smtClean="0">
                <a:solidFill>
                  <a:srgbClr val="7030A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</a:b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0"/>
            <a:ext cx="9144000" cy="6858000"/>
          </a:xfrm>
        </p:spPr>
        <p:txBody>
          <a:bodyPr/>
          <a:lstStyle/>
          <a:p>
            <a:pPr algn="l"/>
            <a:r>
              <a:rPr lang="ru-RU" sz="3000" dirty="0" smtClean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Лексическое развитие учащихся, формирование грамматической стороны речи осуществляется педагогами на каждом предметном уроке и даёт  возможность наиболее эффективной и результативной работы. Наряду с этим даёт каждому ребёнку умение наиболее точно выражать свои потребности, желания, мысли;</a:t>
            </a:r>
            <a:br>
              <a:rPr lang="ru-RU" sz="3000" dirty="0" smtClean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3000" dirty="0" smtClean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умение успешно справляться с учебными заданиями; даёт возможность чувствовать себя самостоятельнее, увереннее, а значит повышает качество жизни ребёнка и даёт возможность наиболее успешной адаптации в обществе.</a:t>
            </a:r>
            <a:r>
              <a:rPr lang="ru-RU" sz="1600" b="0" i="1" dirty="0" smtClean="0">
                <a:solidFill>
                  <a:srgbClr val="7030A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/>
            </a:r>
            <a:br>
              <a:rPr lang="ru-RU" sz="1600" b="0" i="1" dirty="0" smtClean="0">
                <a:solidFill>
                  <a:srgbClr val="7030A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1600" b="0" i="1" dirty="0" smtClean="0">
                <a:solidFill>
                  <a:srgbClr val="7030A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     </a:t>
            </a:r>
            <a:r>
              <a:rPr lang="ru-RU" sz="3200" b="0" i="1" dirty="0" smtClean="0">
                <a:solidFill>
                  <a:srgbClr val="7030A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  </a:t>
            </a:r>
            <a:endParaRPr lang="ru-RU" sz="3200" b="0" i="1" dirty="0"/>
          </a:p>
        </p:txBody>
      </p:sp>
      <p:pic>
        <p:nvPicPr>
          <p:cNvPr id="10" name="Рисунок 9" descr="E:\РАМКИ, вензеля\lOlMN9j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57356" y="5929330"/>
            <a:ext cx="5616624" cy="33464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0"/>
            <a:ext cx="9144000" cy="6858000"/>
          </a:xfrm>
        </p:spPr>
        <p:txBody>
          <a:bodyPr/>
          <a:lstStyle/>
          <a:p>
            <a:pPr algn="l"/>
            <a:r>
              <a:rPr lang="ru-RU" sz="2700" dirty="0" smtClean="0">
                <a:solidFill>
                  <a:srgbClr val="00206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В помощь педагогам для  работы над лексической и грамматической стороной речи рекомендую познакомиться с данным пособием. Оно имеет практическую направленность, поможет понять суть данной работы и оказать практическую помощь. </a:t>
            </a:r>
            <a:endParaRPr lang="ru-RU" sz="27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14876" y="3286124"/>
            <a:ext cx="3887346" cy="3286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2285968"/>
            <a:ext cx="3429024" cy="4572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" name="Рисунок 2" descr="https://ds02.infourok.ru/uploads/ex/0a65/0004158c-5083af84/img13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428604"/>
            <a:ext cx="8072494" cy="60722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44624"/>
            <a:ext cx="9144000" cy="6768752"/>
          </a:xfrm>
        </p:spPr>
        <p:txBody>
          <a:bodyPr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3200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Нарушение </a:t>
            </a:r>
            <a:r>
              <a:rPr lang="ru-RU" sz="3200" dirty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речи у </a:t>
            </a:r>
            <a:r>
              <a:rPr lang="ru-RU" sz="3200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учащихся с интеллектуальными </a:t>
            </a:r>
            <a:r>
              <a:rPr lang="ru-RU" sz="3200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недостатками </a:t>
            </a:r>
            <a:r>
              <a:rPr lang="ru-RU" sz="3200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характеризуется </a:t>
            </a:r>
            <a:r>
              <a:rPr lang="ru-RU" sz="3200" dirty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стойкостью, они с большим трудом устраняются и сохраняются вплоть до старших классов. Нарушения речи </a:t>
            </a:r>
            <a:r>
              <a:rPr lang="ru-RU" sz="3200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  носят </a:t>
            </a:r>
            <a:r>
              <a:rPr lang="ru-RU" sz="3200" dirty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системный характер. У </a:t>
            </a:r>
            <a:r>
              <a:rPr lang="ru-RU" sz="3200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таких детей </a:t>
            </a:r>
            <a:r>
              <a:rPr lang="ru-RU" sz="3200" dirty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оказывается </a:t>
            </a:r>
            <a:r>
              <a:rPr lang="ru-RU" sz="3200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не сформированы </a:t>
            </a:r>
            <a:r>
              <a:rPr lang="ru-RU" sz="3200" dirty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в той или иной степени все операции речевой деятельности. Имеет место слабость мотивации, снижение потребности в речевом общении, грубо нарушено программирование речевой деятельности. </a:t>
            </a:r>
            <a:endParaRPr lang="ru-RU" sz="3200" b="0" i="1" dirty="0">
              <a:solidFill>
                <a:srgbClr val="002060"/>
              </a:solidFill>
              <a:effectLst/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39772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44624"/>
            <a:ext cx="9144000" cy="6813376"/>
          </a:xfrm>
        </p:spPr>
        <p:txBody>
          <a:bodyPr/>
          <a:lstStyle/>
          <a:p>
            <a:pPr algn="l">
              <a:spcAft>
                <a:spcPts val="0"/>
              </a:spcAft>
            </a:pPr>
            <a:r>
              <a:rPr lang="ru-RU" sz="3200" dirty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Недоразвитие познавательной деятельности у </a:t>
            </a:r>
            <a:r>
              <a:rPr lang="ru-RU" sz="3200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учащихся с нарушенным интеллектом сказывается </a:t>
            </a:r>
            <a:r>
              <a:rPr lang="ru-RU" sz="3200" dirty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на формировании </a:t>
            </a:r>
            <a:r>
              <a:rPr lang="ru-RU" sz="3200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лексической стороны речи.</a:t>
            </a:r>
            <a:r>
              <a:rPr lang="ru-RU" sz="3200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/>
            </a:r>
            <a:br>
              <a:rPr lang="ru-RU" sz="3200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</a:br>
            <a:r>
              <a:rPr lang="ru-RU" sz="3200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/>
            </a:r>
            <a:br>
              <a:rPr lang="ru-RU" sz="3200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</a:br>
            <a:r>
              <a:rPr lang="ru-RU" sz="3200" dirty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К особенностям лексики умственно отсталых учащихся </a:t>
            </a:r>
            <a:r>
              <a:rPr lang="ru-RU" sz="3200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относятся:</a:t>
            </a:r>
            <a:r>
              <a:rPr lang="ru-RU" sz="3200" dirty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/>
            </a:r>
            <a:br>
              <a:rPr lang="ru-RU" sz="3200" dirty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</a:br>
            <a:r>
              <a:rPr lang="ru-RU" sz="3200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*</a:t>
            </a:r>
            <a:r>
              <a:rPr lang="ru-RU" sz="3200" i="1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бедность </a:t>
            </a:r>
            <a:r>
              <a:rPr lang="ru-RU" sz="3200" i="1" dirty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словарного </a:t>
            </a:r>
            <a:r>
              <a:rPr lang="ru-RU" sz="3200" i="1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запаса; </a:t>
            </a:r>
            <a:r>
              <a:rPr lang="ru-RU" sz="3200" i="1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/>
            </a:r>
            <a:br>
              <a:rPr lang="ru-RU" sz="3200" i="1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</a:br>
            <a:r>
              <a:rPr lang="ru-RU" sz="3200" i="1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*неточность </a:t>
            </a:r>
            <a:r>
              <a:rPr lang="ru-RU" sz="3200" i="1" dirty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употребления </a:t>
            </a:r>
            <a:r>
              <a:rPr lang="ru-RU" sz="3200" i="1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слов; </a:t>
            </a:r>
            <a:r>
              <a:rPr lang="ru-RU" sz="3200" i="1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/>
            </a:r>
            <a:br>
              <a:rPr lang="ru-RU" sz="3200" i="1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</a:br>
            <a:r>
              <a:rPr lang="ru-RU" sz="3200" i="1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*трудность </a:t>
            </a:r>
            <a:r>
              <a:rPr lang="ru-RU" sz="3200" i="1" dirty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актуализации </a:t>
            </a:r>
            <a:r>
              <a:rPr lang="ru-RU" sz="3200" i="1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словаря; </a:t>
            </a:r>
            <a:r>
              <a:rPr lang="ru-RU" sz="3200" i="1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*преобладание </a:t>
            </a:r>
            <a:r>
              <a:rPr lang="ru-RU" sz="3200" i="1" dirty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пассивного словаря над </a:t>
            </a:r>
            <a:r>
              <a:rPr lang="ru-RU" sz="3200" i="1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активным. </a:t>
            </a:r>
            <a:r>
              <a:rPr lang="ru-RU" sz="3200" i="1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/>
            </a:r>
            <a:br>
              <a:rPr lang="ru-RU" sz="3200" i="1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</a:br>
            <a:endParaRPr lang="ru-RU" sz="3200" b="0" i="1" dirty="0">
              <a:solidFill>
                <a:srgbClr val="002060"/>
              </a:solidFill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22346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496" y="0"/>
            <a:ext cx="9073009" cy="6858000"/>
          </a:xfrm>
        </p:spPr>
        <p:txBody>
          <a:bodyPr/>
          <a:lstStyle/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ru-RU" sz="3200" dirty="0" smtClean="0">
                <a:solidFill>
                  <a:srgbClr val="7030A0"/>
                </a:solidFill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/>
            </a:r>
            <a:br>
              <a:rPr lang="ru-RU" sz="3200" dirty="0" smtClean="0">
                <a:solidFill>
                  <a:srgbClr val="7030A0"/>
                </a:solidFill>
                <a:effectLst/>
                <a:latin typeface="Times New Roman" pitchFamily="18" charset="0"/>
                <a:ea typeface="Calibri"/>
                <a:cs typeface="Times New Roman" pitchFamily="18" charset="0"/>
              </a:rPr>
            </a:br>
            <a:r>
              <a:rPr lang="ru-RU" sz="3200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Причины </a:t>
            </a:r>
            <a:r>
              <a:rPr lang="ru-RU" sz="3200" dirty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бедности словарного запаса у </a:t>
            </a:r>
            <a:r>
              <a:rPr lang="ru-RU" sz="3200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учащихся с нарушенным интеллектом является:</a:t>
            </a:r>
            <a:br>
              <a:rPr lang="ru-RU" sz="3200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</a:br>
            <a:r>
              <a:rPr lang="ru-RU" sz="3200" i="1" dirty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*</a:t>
            </a:r>
            <a:r>
              <a:rPr lang="ru-RU" sz="3200" i="1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низкий </a:t>
            </a:r>
            <a:r>
              <a:rPr lang="ru-RU" sz="3200" i="1" dirty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уровень познавательной </a:t>
            </a:r>
            <a:r>
              <a:rPr lang="ru-RU" sz="3200" i="1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деятельности;  </a:t>
            </a:r>
            <a:r>
              <a:rPr lang="ru-RU" sz="3200" i="1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/>
            </a:r>
            <a:br>
              <a:rPr lang="ru-RU" sz="3200" i="1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</a:br>
            <a:r>
              <a:rPr lang="ru-RU" sz="3200" i="1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*ограниченность </a:t>
            </a:r>
            <a:r>
              <a:rPr lang="ru-RU" sz="3200" i="1" dirty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представлений об окружающем </a:t>
            </a:r>
            <a:r>
              <a:rPr lang="ru-RU" sz="3200" i="1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мире; </a:t>
            </a:r>
            <a:r>
              <a:rPr lang="ru-RU" sz="3200" i="1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/>
            </a:r>
            <a:br>
              <a:rPr lang="ru-RU" sz="3200" i="1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</a:br>
            <a:r>
              <a:rPr lang="ru-RU" sz="3200" i="1" dirty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*</a:t>
            </a:r>
            <a:r>
              <a:rPr lang="ru-RU" sz="3200" i="1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снижение </a:t>
            </a:r>
            <a:r>
              <a:rPr lang="ru-RU" sz="3200" i="1" dirty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потребности в </a:t>
            </a:r>
            <a:r>
              <a:rPr lang="ru-RU" sz="3200" i="1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контактах; *слабость </a:t>
            </a:r>
            <a:r>
              <a:rPr lang="ru-RU" sz="3200" i="1" dirty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памяти. </a:t>
            </a:r>
            <a:endParaRPr lang="ru-RU" sz="3200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90162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0"/>
            <a:ext cx="9108504" cy="6813376"/>
          </a:xfrm>
        </p:spPr>
        <p:txBody>
          <a:bodyPr/>
          <a:lstStyle/>
          <a:p>
            <a:pPr algn="l"/>
            <a:r>
              <a:rPr lang="ru-RU" sz="2900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Учащиеся не </a:t>
            </a:r>
            <a:r>
              <a:rPr lang="ru-RU" sz="2900" dirty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знают названий многих предметов, которые их окружают. В словаре </a:t>
            </a:r>
            <a:r>
              <a:rPr lang="ru-RU" sz="2900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/>
            </a:r>
            <a:br>
              <a:rPr lang="ru-RU" sz="2900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</a:br>
            <a:r>
              <a:rPr lang="ru-RU" sz="2900" dirty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 преобладают существительные с конкретным названием, отсутствуют слова обобщающего </a:t>
            </a:r>
            <a:r>
              <a:rPr lang="ru-RU" sz="2900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характера (овощи</a:t>
            </a:r>
            <a:r>
              <a:rPr lang="ru-RU" sz="2900" dirty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, фрукты, мебель, </a:t>
            </a:r>
            <a:r>
              <a:rPr lang="ru-RU" sz="2900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посуда). </a:t>
            </a:r>
            <a:br>
              <a:rPr lang="ru-RU" sz="2900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</a:br>
            <a:r>
              <a:rPr lang="ru-RU" sz="2900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У </a:t>
            </a:r>
            <a:r>
              <a:rPr lang="ru-RU" sz="2900" dirty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учащихся </a:t>
            </a:r>
            <a:r>
              <a:rPr lang="ru-RU" sz="2900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наблюдаются </a:t>
            </a:r>
            <a:r>
              <a:rPr lang="ru-RU" sz="2900" dirty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ошибки в обозначении детёнышей животных. В активном словаре </a:t>
            </a:r>
            <a:r>
              <a:rPr lang="ru-RU" sz="2900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отсутствуют </a:t>
            </a:r>
            <a:r>
              <a:rPr lang="ru-RU" sz="2900" dirty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многие </a:t>
            </a:r>
            <a:r>
              <a:rPr lang="ru-RU" sz="2900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глаголы. Учащиеся редко </a:t>
            </a:r>
            <a:r>
              <a:rPr lang="ru-RU" sz="2900" dirty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употребляют признаки </a:t>
            </a:r>
            <a:r>
              <a:rPr lang="ru-RU" sz="2900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предмета (какой). Называют </a:t>
            </a:r>
            <a:r>
              <a:rPr lang="ru-RU" sz="2900" dirty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только основные цвета (красный, зелёный, синий), величину предметов (большой, маленький), вкус (сладкий, горький, вкусный). </a:t>
            </a:r>
            <a:r>
              <a:rPr lang="ru-RU" sz="2900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Редко учащиеся </a:t>
            </a:r>
            <a:r>
              <a:rPr lang="ru-RU" sz="2900" dirty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употребляют в речи наречия. </a:t>
            </a:r>
            <a:r>
              <a:rPr lang="ru-RU" sz="2900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Наблюдается замедленный </a:t>
            </a:r>
            <a:r>
              <a:rPr lang="ru-RU" sz="2900" dirty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темп развития значения слова.</a:t>
            </a:r>
            <a:endParaRPr lang="ru-RU" sz="29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87673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13376"/>
          </a:xfrm>
        </p:spPr>
        <p:txBody>
          <a:bodyPr/>
          <a:lstStyle/>
          <a:p>
            <a:pPr algn="l">
              <a:spcAft>
                <a:spcPts val="0"/>
              </a:spcAft>
            </a:pPr>
            <a:r>
              <a:rPr lang="ru-RU" sz="3100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У учащихся с нарушением интеллекта отмечается также </a:t>
            </a:r>
            <a:r>
              <a:rPr lang="ru-RU" sz="3100" dirty="0" err="1" smtClean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несформированность</a:t>
            </a:r>
            <a:r>
              <a:rPr lang="ru-RU" sz="3100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 грамматической </a:t>
            </a:r>
            <a:r>
              <a:rPr lang="ru-RU" sz="3100" dirty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стороны речи. </a:t>
            </a:r>
            <a:r>
              <a:rPr lang="ru-RU" sz="3100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Это:</a:t>
            </a:r>
            <a:br>
              <a:rPr lang="ru-RU" sz="3100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</a:br>
            <a:r>
              <a:rPr lang="ru-RU" sz="3000" i="1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* аграмматизмы </a:t>
            </a:r>
            <a:r>
              <a:rPr lang="ru-RU" sz="3000" i="1" dirty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в </a:t>
            </a:r>
            <a:r>
              <a:rPr lang="ru-RU" sz="3000" i="1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речи;</a:t>
            </a:r>
            <a:r>
              <a:rPr lang="ru-RU" sz="3000" i="1" dirty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/>
            </a:r>
            <a:br>
              <a:rPr lang="ru-RU" sz="3000" i="1" dirty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</a:br>
            <a:r>
              <a:rPr lang="ru-RU" sz="3000" i="1" dirty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*</a:t>
            </a:r>
            <a:r>
              <a:rPr lang="ru-RU" sz="3000" i="1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трудности </a:t>
            </a:r>
            <a:r>
              <a:rPr lang="ru-RU" sz="3000" i="1" dirty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в выполнении </a:t>
            </a:r>
            <a:r>
              <a:rPr lang="ru-RU" sz="3000" i="1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заданий </a:t>
            </a:r>
            <a:r>
              <a:rPr lang="ru-RU" sz="3000" i="1" dirty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требующих грамматических </a:t>
            </a:r>
            <a:r>
              <a:rPr lang="ru-RU" sz="3000" i="1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обобщений; </a:t>
            </a:r>
            <a:r>
              <a:rPr lang="ru-RU" sz="3000" i="1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/>
            </a:r>
            <a:br>
              <a:rPr lang="ru-RU" sz="3000" i="1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</a:br>
            <a:r>
              <a:rPr lang="ru-RU" sz="3000" i="1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*искажения </a:t>
            </a:r>
            <a:r>
              <a:rPr lang="ru-RU" sz="3000" i="1" dirty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в употреблении </a:t>
            </a:r>
            <a:r>
              <a:rPr lang="ru-RU" sz="3000" i="1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падежей, </a:t>
            </a:r>
            <a:r>
              <a:rPr lang="ru-RU" sz="3000" i="1" dirty="0" smtClean="0">
                <a:solidFill>
                  <a:srgbClr val="002060"/>
                </a:solidFill>
              </a:rPr>
              <a:t/>
            </a:r>
            <a:br>
              <a:rPr lang="ru-RU" sz="3000" i="1" dirty="0" smtClean="0">
                <a:solidFill>
                  <a:srgbClr val="002060"/>
                </a:solidFill>
              </a:rPr>
            </a:br>
            <a:r>
              <a:rPr lang="ru-RU" sz="3000" i="1" dirty="0" smtClean="0">
                <a:solidFill>
                  <a:srgbClr val="002060"/>
                </a:solidFill>
              </a:rPr>
              <a:t>*</a:t>
            </a:r>
            <a:r>
              <a:rPr lang="ru-RU" sz="3000" i="1" dirty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неправильное понимание конструкций с </a:t>
            </a:r>
            <a:r>
              <a:rPr lang="ru-RU" sz="3000" i="1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предлогами;</a:t>
            </a:r>
            <a:r>
              <a:rPr lang="ru-RU" sz="3000" i="1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/>
            </a:r>
            <a:br>
              <a:rPr lang="ru-RU" sz="3000" i="1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</a:br>
            <a:r>
              <a:rPr lang="ru-RU" sz="3000" i="1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*</a:t>
            </a:r>
            <a:r>
              <a:rPr lang="ru-RU" sz="3000" i="1" dirty="0">
                <a:solidFill>
                  <a:srgbClr val="002060"/>
                </a:solidFill>
                <a:effectLst/>
                <a:latin typeface="Times New Roman"/>
                <a:ea typeface="Times New Roman"/>
                <a:cs typeface="Times New Roman"/>
              </a:rPr>
              <a:t>смещение </a:t>
            </a:r>
            <a:r>
              <a:rPr lang="ru-RU" sz="3000" i="1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  <a:cs typeface="Times New Roman"/>
              </a:rPr>
              <a:t>предлогов, опускание </a:t>
            </a:r>
            <a:r>
              <a:rPr lang="ru-RU" sz="3000" i="1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  <a:cs typeface="Times New Roman"/>
              </a:rPr>
              <a:t>предлогов; </a:t>
            </a:r>
            <a:r>
              <a:rPr lang="ru-RU" sz="3000" i="1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  <a:cs typeface="Times New Roman"/>
              </a:rPr>
              <a:t/>
            </a:r>
            <a:br>
              <a:rPr lang="ru-RU" sz="3000" i="1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  <a:cs typeface="Times New Roman"/>
              </a:rPr>
            </a:br>
            <a:r>
              <a:rPr lang="ru-RU" sz="3000" i="1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  <a:cs typeface="Times New Roman"/>
              </a:rPr>
              <a:t>*</a:t>
            </a:r>
            <a:r>
              <a:rPr lang="ru-RU" sz="3000" i="1" dirty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неправильное согласование </a:t>
            </a:r>
            <a:r>
              <a:rPr lang="ru-RU" sz="3000" i="1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/>
            </a:r>
            <a:br>
              <a:rPr lang="ru-RU" sz="3000" i="1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</a:br>
            <a:r>
              <a:rPr lang="ru-RU" sz="3000" i="1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существительных </a:t>
            </a:r>
            <a:r>
              <a:rPr lang="ru-RU" sz="3000" i="1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с </a:t>
            </a:r>
            <a:r>
              <a:rPr lang="ru-RU" sz="3000" i="1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глаголами, числительным</a:t>
            </a:r>
            <a:r>
              <a:rPr lang="ru-RU" sz="3000" i="1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, </a:t>
            </a:r>
            <a:r>
              <a:rPr lang="ru-RU" sz="3000" i="1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прилагательным;</a:t>
            </a:r>
            <a:r>
              <a:rPr lang="ru-RU" sz="3000" i="1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/>
            </a:r>
            <a:br>
              <a:rPr lang="ru-RU" sz="3000" i="1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</a:br>
            <a:r>
              <a:rPr lang="ru-RU" sz="3000" i="1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*не сформировано словообразование.</a:t>
            </a:r>
            <a:endParaRPr lang="ru-RU" sz="3000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87530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0"/>
            <a:ext cx="9144000" cy="6858000"/>
          </a:xfrm>
        </p:spPr>
        <p:txBody>
          <a:bodyPr/>
          <a:lstStyle/>
          <a:p>
            <a:pPr algn="l">
              <a:spcAft>
                <a:spcPts val="0"/>
              </a:spcAft>
            </a:pPr>
            <a:r>
              <a:rPr lang="ru-RU" sz="3200" dirty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       </a:t>
            </a:r>
            <a:r>
              <a:rPr lang="ru-RU" sz="3200" dirty="0">
                <a:solidFill>
                  <a:srgbClr val="002060"/>
                </a:solidFill>
                <a:effectLst/>
                <a:latin typeface="Times New Roman"/>
                <a:ea typeface="Times New Roman"/>
                <a:cs typeface="Times New Roman"/>
              </a:rPr>
              <a:t>Основными задачами </a:t>
            </a:r>
            <a:r>
              <a:rPr lang="ru-RU" sz="3200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  <a:cs typeface="Times New Roman"/>
              </a:rPr>
              <a:t>работы над лексической стороной </a:t>
            </a:r>
            <a:r>
              <a:rPr lang="ru-RU" sz="3200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  <a:cs typeface="Times New Roman"/>
              </a:rPr>
              <a:t>речи </a:t>
            </a:r>
            <a:r>
              <a:rPr lang="ru-RU" sz="3200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  <a:cs typeface="Times New Roman"/>
              </a:rPr>
              <a:t>являются</a:t>
            </a:r>
            <a:r>
              <a:rPr lang="ru-RU" sz="3200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  <a:cs typeface="Times New Roman"/>
              </a:rPr>
              <a:t>:</a:t>
            </a:r>
            <a:br>
              <a:rPr lang="ru-RU" sz="3200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  <a:cs typeface="Times New Roman"/>
              </a:rPr>
            </a:br>
            <a:r>
              <a:rPr lang="ru-RU" sz="3000" i="1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  <a:cs typeface="Times New Roman"/>
              </a:rPr>
              <a:t>*количественный </a:t>
            </a:r>
            <a:r>
              <a:rPr lang="ru-RU" sz="3000" i="1" dirty="0">
                <a:solidFill>
                  <a:srgbClr val="002060"/>
                </a:solidFill>
                <a:effectLst/>
                <a:latin typeface="Times New Roman"/>
                <a:ea typeface="Times New Roman"/>
                <a:cs typeface="Times New Roman"/>
              </a:rPr>
              <a:t>рост </a:t>
            </a:r>
            <a:r>
              <a:rPr lang="ru-RU" sz="3000" i="1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  <a:cs typeface="Times New Roman"/>
              </a:rPr>
              <a:t>словаря;</a:t>
            </a:r>
            <a:r>
              <a:rPr lang="ru-RU" sz="3000" i="1" dirty="0">
                <a:solidFill>
                  <a:srgbClr val="002060"/>
                </a:solidFill>
                <a:effectLst/>
                <a:latin typeface="Calibri"/>
                <a:ea typeface="Calibri"/>
                <a:cs typeface="Times New Roman"/>
              </a:rPr>
              <a:t/>
            </a:r>
            <a:br>
              <a:rPr lang="ru-RU" sz="3000" i="1" dirty="0">
                <a:solidFill>
                  <a:srgbClr val="002060"/>
                </a:solidFill>
                <a:effectLst/>
                <a:latin typeface="Calibri"/>
                <a:ea typeface="Calibri"/>
                <a:cs typeface="Times New Roman"/>
              </a:rPr>
            </a:br>
            <a:r>
              <a:rPr lang="ru-RU" sz="3000" i="1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  <a:cs typeface="Times New Roman"/>
              </a:rPr>
              <a:t>*качественное </a:t>
            </a:r>
            <a:r>
              <a:rPr lang="ru-RU" sz="3000" i="1" dirty="0">
                <a:solidFill>
                  <a:srgbClr val="002060"/>
                </a:solidFill>
                <a:effectLst/>
                <a:latin typeface="Times New Roman"/>
                <a:ea typeface="Times New Roman"/>
                <a:cs typeface="Times New Roman"/>
              </a:rPr>
              <a:t>обогащение словаря (путём </a:t>
            </a:r>
            <a:r>
              <a:rPr lang="ru-RU" sz="3000" i="1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  <a:cs typeface="Times New Roman"/>
              </a:rPr>
              <a:t>освоения </a:t>
            </a:r>
            <a:r>
              <a:rPr lang="ru-RU" sz="3000" i="1" dirty="0">
                <a:solidFill>
                  <a:srgbClr val="002060"/>
                </a:solidFill>
                <a:effectLst/>
                <a:latin typeface="Times New Roman"/>
                <a:ea typeface="Times New Roman"/>
                <a:cs typeface="Times New Roman"/>
              </a:rPr>
              <a:t>смысловых и эмоциональных оттенков значений слов, переносного значения слов и словосочетаний</a:t>
            </a:r>
            <a:r>
              <a:rPr lang="ru-RU" sz="3000" i="1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  <a:cs typeface="Times New Roman"/>
              </a:rPr>
              <a:t>);</a:t>
            </a:r>
            <a:r>
              <a:rPr lang="ru-RU" sz="3000" i="1" dirty="0">
                <a:solidFill>
                  <a:srgbClr val="002060"/>
                </a:solidFill>
                <a:effectLst/>
                <a:latin typeface="Calibri"/>
                <a:ea typeface="Calibri"/>
                <a:cs typeface="Times New Roman"/>
              </a:rPr>
              <a:t/>
            </a:r>
            <a:br>
              <a:rPr lang="ru-RU" sz="3000" i="1" dirty="0">
                <a:solidFill>
                  <a:srgbClr val="002060"/>
                </a:solidFill>
                <a:effectLst/>
                <a:latin typeface="Calibri"/>
                <a:ea typeface="Calibri"/>
                <a:cs typeface="Times New Roman"/>
              </a:rPr>
            </a:br>
            <a:r>
              <a:rPr lang="ru-RU" sz="3000" i="1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  <a:cs typeface="Times New Roman"/>
              </a:rPr>
              <a:t>*очищение </a:t>
            </a:r>
            <a:r>
              <a:rPr lang="ru-RU" sz="3000" i="1" dirty="0">
                <a:solidFill>
                  <a:srgbClr val="002060"/>
                </a:solidFill>
                <a:effectLst/>
                <a:latin typeface="Times New Roman"/>
                <a:ea typeface="Times New Roman"/>
                <a:cs typeface="Times New Roman"/>
              </a:rPr>
              <a:t>словаря от </a:t>
            </a:r>
            <a:r>
              <a:rPr lang="ru-RU" sz="3000" i="1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  <a:cs typeface="Times New Roman"/>
              </a:rPr>
              <a:t>искажённых, </a:t>
            </a:r>
            <a:r>
              <a:rPr lang="ru-RU" sz="3000" i="1" dirty="0">
                <a:solidFill>
                  <a:srgbClr val="002060"/>
                </a:solidFill>
                <a:effectLst/>
                <a:latin typeface="Times New Roman"/>
                <a:ea typeface="Times New Roman"/>
                <a:cs typeface="Times New Roman"/>
              </a:rPr>
              <a:t>просторечных и жаргонных </a:t>
            </a:r>
            <a:r>
              <a:rPr lang="ru-RU" sz="3000" i="1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  <a:cs typeface="Times New Roman"/>
              </a:rPr>
              <a:t>слов;</a:t>
            </a:r>
            <a:r>
              <a:rPr lang="ru-RU" sz="3000" i="1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  <a:cs typeface="Times New Roman"/>
              </a:rPr>
              <a:t/>
            </a:r>
            <a:br>
              <a:rPr lang="ru-RU" sz="3000" i="1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  <a:cs typeface="Times New Roman"/>
              </a:rPr>
            </a:br>
            <a:r>
              <a:rPr lang="ru-RU" sz="3000" i="1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  <a:cs typeface="Times New Roman"/>
              </a:rPr>
              <a:t>*</a:t>
            </a:r>
            <a:r>
              <a:rPr lang="ru-RU" sz="3000" i="1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уточнение </a:t>
            </a:r>
            <a:r>
              <a:rPr lang="ru-RU" sz="3000" i="1" dirty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значения </a:t>
            </a:r>
            <a:r>
              <a:rPr lang="ru-RU" sz="3000" i="1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слов об окружающих  предметах </a:t>
            </a:r>
            <a:r>
              <a:rPr lang="ru-RU" sz="3000" i="1" dirty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и </a:t>
            </a:r>
            <a:r>
              <a:rPr lang="ru-RU" sz="3000" i="1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явлениях;</a:t>
            </a:r>
            <a:r>
              <a:rPr lang="ru-RU" sz="3000" i="1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/>
            </a:r>
            <a:br>
              <a:rPr lang="ru-RU" sz="3000" i="1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</a:br>
            <a:r>
              <a:rPr lang="ru-RU" sz="3000" i="1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*</a:t>
            </a:r>
            <a:r>
              <a:rPr lang="ru-RU" sz="3000" i="1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  <a:cs typeface="Times New Roman"/>
              </a:rPr>
              <a:t>овладение </a:t>
            </a:r>
            <a:r>
              <a:rPr lang="ru-RU" sz="3000" i="1" dirty="0">
                <a:solidFill>
                  <a:srgbClr val="002060"/>
                </a:solidFill>
                <a:effectLst/>
                <a:latin typeface="Times New Roman"/>
                <a:ea typeface="Times New Roman"/>
                <a:cs typeface="Times New Roman"/>
              </a:rPr>
              <a:t>родовидовыми </a:t>
            </a:r>
            <a:r>
              <a:rPr lang="ru-RU" sz="3000" i="1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  <a:cs typeface="Times New Roman"/>
              </a:rPr>
              <a:t>отношениями;</a:t>
            </a:r>
            <a:r>
              <a:rPr lang="ru-RU" sz="3000" i="1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  <a:cs typeface="Times New Roman"/>
              </a:rPr>
              <a:t/>
            </a:r>
            <a:br>
              <a:rPr lang="ru-RU" sz="3000" i="1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  <a:cs typeface="Times New Roman"/>
              </a:rPr>
            </a:br>
            <a:r>
              <a:rPr lang="ru-RU" sz="3000" i="1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  <a:cs typeface="Times New Roman"/>
              </a:rPr>
              <a:t>*</a:t>
            </a:r>
            <a:r>
              <a:rPr lang="ru-RU" sz="3000" i="1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проведение  слогового анализа </a:t>
            </a:r>
            <a:r>
              <a:rPr lang="ru-RU" sz="3000" i="1" dirty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и </a:t>
            </a:r>
            <a:r>
              <a:rPr lang="ru-RU" sz="3000" i="1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синтеза; </a:t>
            </a:r>
            <a:r>
              <a:rPr lang="ru-RU" sz="3000" i="1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*составление </a:t>
            </a:r>
            <a:r>
              <a:rPr lang="ru-RU" sz="3000" i="1" dirty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слов из </a:t>
            </a:r>
            <a:r>
              <a:rPr lang="ru-RU" sz="3000" i="1" dirty="0" smtClean="0">
                <a:solidFill>
                  <a:srgbClr val="002060"/>
                </a:solidFill>
                <a:effectLst/>
                <a:latin typeface="Times New Roman"/>
                <a:ea typeface="Times New Roman"/>
              </a:rPr>
              <a:t>слогов.</a:t>
            </a:r>
            <a:endParaRPr lang="ru-RU" sz="3000" i="1" dirty="0">
              <a:solidFill>
                <a:srgbClr val="002060"/>
              </a:solidFill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35462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0"/>
            <a:ext cx="9144000" cy="6858000"/>
          </a:xfrm>
        </p:spPr>
        <p:txBody>
          <a:bodyPr/>
          <a:lstStyle/>
          <a:p>
            <a:pPr algn="l"/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>
                <a:solidFill>
                  <a:srgbClr val="7030A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/>
            </a:r>
            <a:br>
              <a:rPr lang="ru-RU" sz="3200" dirty="0" smtClean="0">
                <a:solidFill>
                  <a:srgbClr val="7030A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3200" dirty="0">
                <a:solidFill>
                  <a:srgbClr val="7030A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/>
            </a:r>
            <a:br>
              <a:rPr lang="ru-RU" sz="3200" dirty="0">
                <a:solidFill>
                  <a:srgbClr val="7030A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3200" dirty="0" smtClean="0">
                <a:solidFill>
                  <a:srgbClr val="7030A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/>
            </a:r>
            <a:br>
              <a:rPr lang="ru-RU" sz="3200" dirty="0" smtClean="0">
                <a:solidFill>
                  <a:srgbClr val="7030A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3200" dirty="0">
                <a:solidFill>
                  <a:srgbClr val="7030A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/>
            </a:r>
            <a:br>
              <a:rPr lang="ru-RU" sz="3200" dirty="0">
                <a:solidFill>
                  <a:srgbClr val="7030A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3200" dirty="0" smtClean="0">
                <a:solidFill>
                  <a:srgbClr val="7030A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/>
            </a:r>
            <a:br>
              <a:rPr lang="ru-RU" sz="3200" dirty="0" smtClean="0">
                <a:solidFill>
                  <a:srgbClr val="7030A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3200" dirty="0">
                <a:solidFill>
                  <a:srgbClr val="7030A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/>
            </a:r>
            <a:br>
              <a:rPr lang="ru-RU" sz="3200" dirty="0">
                <a:solidFill>
                  <a:srgbClr val="7030A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3200" i="1" dirty="0" smtClean="0">
                <a:solidFill>
                  <a:srgbClr val="7030A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/>
            </a:r>
            <a:br>
              <a:rPr lang="ru-RU" sz="3200" i="1" dirty="0" smtClean="0">
                <a:solidFill>
                  <a:srgbClr val="7030A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ru-RU" sz="3200" dirty="0">
                <a:solidFill>
                  <a:srgbClr val="7030A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/>
            </a:r>
            <a:br>
              <a:rPr lang="ru-RU" sz="3200" dirty="0">
                <a:solidFill>
                  <a:srgbClr val="7030A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</a:br>
            <a:endParaRPr lang="ru-RU" sz="3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111777" y="3136613"/>
            <a:ext cx="503222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07504" y="44624"/>
            <a:ext cx="9036496" cy="67156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3200" b="1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Для становления и развития грамматической стороны речи в работу на занятиях следует включать следующие упражнения:</a:t>
            </a:r>
            <a:endParaRPr lang="ru-RU" sz="2800" b="1" dirty="0">
              <a:solidFill>
                <a:srgbClr val="002060"/>
              </a:solidFill>
              <a:latin typeface="Calibri"/>
              <a:ea typeface="Calibri"/>
              <a:cs typeface="Times New Roman"/>
            </a:endParaRPr>
          </a:p>
          <a:p>
            <a:pPr lvl="0"/>
            <a:r>
              <a:rPr lang="ru-RU" sz="3200" b="1" i="1" dirty="0" smtClean="0">
                <a:solidFill>
                  <a:srgbClr val="002060"/>
                </a:solidFill>
                <a:latin typeface="Times New Roman"/>
                <a:ea typeface="Times New Roman"/>
              </a:rPr>
              <a:t>*упражнения по отработке </a:t>
            </a:r>
            <a:r>
              <a:rPr lang="ru-RU" sz="3200" b="1" i="1" dirty="0">
                <a:solidFill>
                  <a:srgbClr val="002060"/>
                </a:solidFill>
                <a:latin typeface="Times New Roman"/>
                <a:ea typeface="Times New Roman"/>
              </a:rPr>
              <a:t>употребления имён существительных в </a:t>
            </a:r>
            <a:r>
              <a:rPr lang="ru-RU" sz="3200" b="1" i="1" dirty="0" smtClean="0">
                <a:solidFill>
                  <a:srgbClr val="002060"/>
                </a:solidFill>
                <a:latin typeface="Times New Roman"/>
                <a:ea typeface="Times New Roman"/>
              </a:rPr>
              <a:t>различных падежных </a:t>
            </a:r>
            <a:r>
              <a:rPr lang="ru-RU" sz="3200" b="1" i="1" dirty="0" smtClean="0">
                <a:solidFill>
                  <a:srgbClr val="002060"/>
                </a:solidFill>
                <a:latin typeface="Times New Roman"/>
                <a:ea typeface="Times New Roman"/>
              </a:rPr>
              <a:t>формах;</a:t>
            </a:r>
            <a:endParaRPr lang="ru-RU" sz="3200" b="1" i="1" dirty="0" smtClean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lvl="0"/>
            <a:r>
              <a:rPr lang="ru-RU" sz="3200" b="1" i="1" dirty="0" smtClean="0">
                <a:solidFill>
                  <a:srgbClr val="002060"/>
                </a:solidFill>
                <a:latin typeface="Times New Roman"/>
                <a:ea typeface="Times New Roman"/>
              </a:rPr>
              <a:t>*упражнения </a:t>
            </a:r>
            <a:r>
              <a:rPr lang="ru-RU" sz="3200" b="1" i="1" dirty="0">
                <a:solidFill>
                  <a:srgbClr val="002060"/>
                </a:solidFill>
                <a:latin typeface="Times New Roman"/>
                <a:ea typeface="Times New Roman"/>
              </a:rPr>
              <a:t>для практического овладения грамматическими категориями имени прилагательного, </a:t>
            </a:r>
            <a:r>
              <a:rPr lang="ru-RU" sz="3200" b="1" i="1" dirty="0" smtClean="0">
                <a:solidFill>
                  <a:srgbClr val="002060"/>
                </a:solidFill>
                <a:latin typeface="Times New Roman"/>
                <a:ea typeface="Times New Roman"/>
              </a:rPr>
              <a:t>наречий;</a:t>
            </a:r>
            <a:endParaRPr lang="ru-RU" sz="3200" b="1" i="1" dirty="0" smtClean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lvl="0"/>
            <a:r>
              <a:rPr lang="ru-RU" sz="3200" b="1" i="1" dirty="0" smtClean="0">
                <a:solidFill>
                  <a:srgbClr val="002060"/>
                </a:solidFill>
                <a:latin typeface="Times New Roman"/>
                <a:ea typeface="Times New Roman"/>
              </a:rPr>
              <a:t>*упражнения </a:t>
            </a:r>
            <a:r>
              <a:rPr lang="ru-RU" sz="3200" b="1" i="1" dirty="0">
                <a:solidFill>
                  <a:srgbClr val="002060"/>
                </a:solidFill>
                <a:latin typeface="Times New Roman"/>
                <a:ea typeface="Times New Roman"/>
              </a:rPr>
              <a:t>для практического овладения грамматическими категориями </a:t>
            </a:r>
            <a:r>
              <a:rPr lang="ru-RU" sz="3200" b="1" i="1" dirty="0" smtClean="0">
                <a:solidFill>
                  <a:srgbClr val="002060"/>
                </a:solidFill>
                <a:latin typeface="Times New Roman"/>
                <a:ea typeface="Times New Roman"/>
              </a:rPr>
              <a:t>глагола;</a:t>
            </a:r>
            <a:endParaRPr lang="ru-RU" sz="3200" b="1" i="1" dirty="0" smtClean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lvl="0"/>
            <a:r>
              <a:rPr lang="ru-RU" sz="3200" b="1" i="1" dirty="0" smtClean="0">
                <a:solidFill>
                  <a:srgbClr val="002060"/>
                </a:solidFill>
                <a:latin typeface="Times New Roman"/>
                <a:ea typeface="Times New Roman"/>
              </a:rPr>
              <a:t>*упражнения </a:t>
            </a:r>
            <a:r>
              <a:rPr lang="ru-RU" sz="3200" b="1" i="1" dirty="0">
                <a:solidFill>
                  <a:srgbClr val="002060"/>
                </a:solidFill>
                <a:latin typeface="Times New Roman"/>
                <a:ea typeface="Times New Roman"/>
              </a:rPr>
              <a:t>для практического овладения </a:t>
            </a:r>
            <a:r>
              <a:rPr lang="ru-RU" sz="3200" b="1" i="1" dirty="0" smtClean="0">
                <a:solidFill>
                  <a:srgbClr val="002060"/>
                </a:solidFill>
                <a:latin typeface="Times New Roman"/>
                <a:ea typeface="Times New Roman"/>
              </a:rPr>
              <a:t>предлогами.</a:t>
            </a:r>
            <a:endParaRPr lang="ru-RU" sz="3200" b="1" i="1" dirty="0">
              <a:solidFill>
                <a:srgbClr val="002060"/>
              </a:solidFill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65242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0"/>
            <a:ext cx="9144000" cy="6858000"/>
          </a:xfrm>
        </p:spPr>
        <p:txBody>
          <a:bodyPr/>
          <a:lstStyle/>
          <a:p>
            <a:pPr algn="l"/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111777" y="3136613"/>
            <a:ext cx="503222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23528" y="116632"/>
            <a:ext cx="882047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3000" b="1" dirty="0" smtClean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r>
              <a:rPr lang="ru-RU" sz="3000" b="1" dirty="0" smtClean="0">
                <a:solidFill>
                  <a:srgbClr val="002060"/>
                </a:solidFill>
                <a:latin typeface="Times New Roman"/>
                <a:ea typeface="Times New Roman"/>
              </a:rPr>
              <a:t>Формирование </a:t>
            </a:r>
            <a:r>
              <a:rPr lang="ru-RU" sz="3000" b="1" dirty="0" smtClean="0">
                <a:solidFill>
                  <a:srgbClr val="002060"/>
                </a:solidFill>
                <a:latin typeface="Times New Roman"/>
                <a:ea typeface="Times New Roman"/>
              </a:rPr>
              <a:t>грамматического </a:t>
            </a:r>
            <a:r>
              <a:rPr lang="ru-RU" sz="3000" b="1" dirty="0">
                <a:solidFill>
                  <a:srgbClr val="002060"/>
                </a:solidFill>
                <a:latin typeface="Times New Roman"/>
                <a:ea typeface="Times New Roman"/>
              </a:rPr>
              <a:t>строя речи должно осуществляться в следующих </a:t>
            </a:r>
            <a:r>
              <a:rPr lang="ru-RU" sz="3000" b="1" dirty="0" smtClean="0">
                <a:solidFill>
                  <a:srgbClr val="002060"/>
                </a:solidFill>
                <a:latin typeface="Times New Roman"/>
                <a:ea typeface="Times New Roman"/>
              </a:rPr>
              <a:t>направлениях:</a:t>
            </a:r>
          </a:p>
          <a:p>
            <a:endParaRPr lang="ru-RU" sz="3000" b="1" i="1" dirty="0" smtClean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r>
              <a:rPr lang="ru-RU" sz="3200" b="1" i="1" dirty="0" smtClean="0">
                <a:solidFill>
                  <a:srgbClr val="002060"/>
                </a:solidFill>
                <a:latin typeface="Times New Roman"/>
                <a:ea typeface="Times New Roman"/>
              </a:rPr>
              <a:t>*формирование структуры </a:t>
            </a:r>
            <a:r>
              <a:rPr lang="ru-RU" sz="3200" b="1" i="1" dirty="0" smtClean="0">
                <a:solidFill>
                  <a:srgbClr val="002060"/>
                </a:solidFill>
                <a:latin typeface="Times New Roman"/>
                <a:ea typeface="Times New Roman"/>
              </a:rPr>
              <a:t>предложения;</a:t>
            </a:r>
            <a:endParaRPr lang="ru-RU" sz="3200" b="1" i="1" dirty="0" smtClean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r>
              <a:rPr lang="ru-RU" sz="3200" b="1" i="1" dirty="0" smtClean="0">
                <a:solidFill>
                  <a:srgbClr val="002060"/>
                </a:solidFill>
                <a:latin typeface="Times New Roman"/>
              </a:rPr>
              <a:t>*</a:t>
            </a:r>
            <a:r>
              <a:rPr lang="ru-RU" sz="3200" b="1" i="1" dirty="0">
                <a:solidFill>
                  <a:srgbClr val="002060"/>
                </a:solidFill>
                <a:latin typeface="Times New Roman"/>
                <a:ea typeface="Times New Roman"/>
              </a:rPr>
              <a:t>развитие навыков </a:t>
            </a:r>
            <a:r>
              <a:rPr lang="ru-RU" sz="3200" b="1" i="1" dirty="0" smtClean="0">
                <a:solidFill>
                  <a:srgbClr val="002060"/>
                </a:solidFill>
                <a:latin typeface="Times New Roman"/>
                <a:ea typeface="Times New Roman"/>
              </a:rPr>
              <a:t>словообразования;</a:t>
            </a:r>
            <a:endParaRPr lang="ru-RU" sz="3200" b="1" i="1" dirty="0" smtClean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r>
              <a:rPr lang="ru-RU" sz="3200" b="1" i="1" dirty="0" smtClean="0">
                <a:solidFill>
                  <a:srgbClr val="002060"/>
                </a:solidFill>
                <a:latin typeface="Times New Roman"/>
              </a:rPr>
              <a:t>*</a:t>
            </a:r>
            <a:r>
              <a:rPr lang="ru-RU" sz="3200" b="1" i="1" dirty="0">
                <a:solidFill>
                  <a:srgbClr val="002060"/>
                </a:solidFill>
                <a:latin typeface="Times New Roman"/>
                <a:ea typeface="Times New Roman"/>
              </a:rPr>
              <a:t>развитие связной </a:t>
            </a:r>
            <a:r>
              <a:rPr lang="ru-RU" sz="3200" b="1" i="1" dirty="0" smtClean="0">
                <a:solidFill>
                  <a:srgbClr val="002060"/>
                </a:solidFill>
                <a:latin typeface="Times New Roman"/>
                <a:ea typeface="Times New Roman"/>
              </a:rPr>
              <a:t>речи.</a:t>
            </a:r>
          </a:p>
          <a:p>
            <a:endParaRPr lang="ru-RU" sz="3200" dirty="0" smtClean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endParaRPr lang="ru-RU" sz="3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3137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Базовая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1284</TotalTime>
  <Words>319</Words>
  <Application>Microsoft Office PowerPoint</Application>
  <PresentationFormat>Экран (4:3)</PresentationFormat>
  <Paragraphs>28</Paragraphs>
  <Slides>14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Воздушный поток</vt:lpstr>
      <vt:lpstr>Лексико-грамматическое развитие речи учащихся со сложной структурой дефекта и пути её коррекции – необходимый фактор личностного формирования и развития ребёнка с особыми образовательными потребностями.                                                              Подготовила учитель-логопед     Пшеницына В.А.</vt:lpstr>
      <vt:lpstr>Нарушение речи у учащихся с интеллектуальными недостатками характеризуется стойкостью, они с большим трудом устраняются и сохраняются вплоть до старших классов. Нарушения речи   носят системный характер. У таких детей оказывается не сформированы в той или иной степени все операции речевой деятельности. Имеет место слабость мотивации, снижение потребности в речевом общении, грубо нарушено программирование речевой деятельности. </vt:lpstr>
      <vt:lpstr>Недоразвитие познавательной деятельности у учащихся с нарушенным интеллектом сказывается на формировании лексической стороны речи.  К особенностям лексики умственно отсталых учащихся относятся: *бедность словарного запаса;  *неточность употребления слов;  *трудность актуализации словаря; *преобладание пассивного словаря над активным.  </vt:lpstr>
      <vt:lpstr> Причины бедности словарного запаса у учащихся с нарушенным интеллектом является: *низкий уровень познавательной деятельности;   *ограниченность представлений об окружающем мире;  *снижение потребности в контактах; *слабость памяти. </vt:lpstr>
      <vt:lpstr>Учащиеся не знают названий многих предметов, которые их окружают. В словаре   преобладают существительные с конкретным названием, отсутствуют слова обобщающего характера (овощи, фрукты, мебель, посуда).  У учащихся наблюдаются ошибки в обозначении детёнышей животных. В активном словаре отсутствуют многие глаголы. Учащиеся редко употребляют признаки предмета (какой). Называют только основные цвета (красный, зелёный, синий), величину предметов (большой, маленький), вкус (сладкий, горький, вкусный). Редко учащиеся употребляют в речи наречия. Наблюдается замедленный темп развития значения слова.</vt:lpstr>
      <vt:lpstr>У учащихся с нарушением интеллекта отмечается также несформированность грамматической стороны речи. Это: * аграмматизмы в речи; *трудности в выполнении заданий требующих грамматических обобщений;  *искажения в употреблении падежей,  *неправильное понимание конструкций с предлогами; *смещение предлогов, опускание предлогов;  *неправильное согласование  существительных с глаголами, числительным, прилагательным; *не сформировано словообразование.</vt:lpstr>
      <vt:lpstr>       Основными задачами работы над лексической стороной речи являются: *количественный рост словаря; *качественное обогащение словаря (путём освоения смысловых и эмоциональных оттенков значений слов, переносного значения слов и словосочетаний); *очищение словаря от искажённых, просторечных и жаргонных слов; *уточнение значения слов об окружающих  предметах и явлениях; *овладение родовидовыми отношениями; *проведение  слогового анализа и синтеза; *составление слов из слогов.</vt:lpstr>
      <vt:lpstr>          </vt:lpstr>
      <vt:lpstr> </vt:lpstr>
      <vt:lpstr>Учащиеся специальной школы, начиная  с начальных классов, должны получать достаточно направленной информации для   *расширения активного и пассивного словаря; * умения различать предметы, называть и соотносить их с изображением; * строить простые предложения; * составлять короткие рассказы;     *пересказывать текст.  Всё это способствует развитию связной монологической и диалогической речи учащихся, коммуникации.         </vt:lpstr>
      <vt:lpstr>Для того, чтобы развивать связную речь учащихся, необходимо дать им представления   и научить пользоваться грамматическими категориями: * единственным и множественным числом существительных и глаголов; * уменьшительно-ласкательной формой существительных (кукла-куколка, стол-столик); * словообразованием (бежит, убежал, прибежал, забежал); * пониманием значения временных глаголов (поливает, полил, будет поливать); * наречий качественного значения(тихо-громко, тепло-холодно); * наречий пространственного значения (далеко-близко, высоко-низко); * падежных форм; * согласования существительных с другими частями речи в роде, числе, падеже.         </vt:lpstr>
      <vt:lpstr>Лексическое развитие учащихся, формирование грамматической стороны речи осуществляется педагогами на каждом предметном уроке и даёт  возможность наиболее эффективной и результативной работы. Наряду с этим даёт каждому ребёнку умение наиболее точно выражать свои потребности, желания, мысли;  умение успешно справляться с учебными заданиями; даёт возможность чувствовать себя самостоятельнее, увереннее, а значит повышает качество жизни ребёнка и даёт возможность наиболее успешной адаптации в обществе.          </vt:lpstr>
      <vt:lpstr>В помощь педагогам для  работы над лексической и грамматической стороной речи рекомендую познакомиться с данным пособием. Оно имеет практическую направленность, поможет понять суть данной работы и оказать практическую помощь. 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Логопедическая диагностика  учащихся с расстройствами аутистического спектра,  имеющих интеллектуальные  нарушения.                                                                                                                                                                 Подготовила учитель-логопед                                  Пшеницына В.А.</dc:title>
  <dc:creator>Пользователь</dc:creator>
  <cp:lastModifiedBy>Пользователь</cp:lastModifiedBy>
  <cp:revision>103</cp:revision>
  <dcterms:created xsi:type="dcterms:W3CDTF">2022-02-19T09:22:41Z</dcterms:created>
  <dcterms:modified xsi:type="dcterms:W3CDTF">2022-10-28T12:06:20Z</dcterms:modified>
</cp:coreProperties>
</file>