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2" r:id="rId7"/>
    <p:sldId id="261" r:id="rId8"/>
    <p:sldId id="265" r:id="rId9"/>
    <p:sldId id="267" r:id="rId10"/>
    <p:sldId id="269" r:id="rId11"/>
    <p:sldId id="270" r:id="rId12"/>
    <p:sldId id="272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022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1712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55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438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657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524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434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410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080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734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47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A251A-CFEF-4870-ACFC-5DE806CEAB4A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39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kk-K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реднесрочное </a:t>
            </a:r>
            <a:br>
              <a:rPr lang="kk-K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kk-K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(календарно-тематическое) планирование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4101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4949" y="162631"/>
            <a:ext cx="9305925" cy="314501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4949" y="3432351"/>
            <a:ext cx="9239250" cy="3267075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456267" y="162631"/>
            <a:ext cx="9855200" cy="3043413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1069953" y="275573"/>
            <a:ext cx="9855200" cy="2930471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1929" y="4409161"/>
            <a:ext cx="17285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Так</a:t>
            </a:r>
          </a:p>
        </p:txBody>
      </p:sp>
    </p:spTree>
    <p:extLst>
      <p:ext uri="{BB962C8B-B14F-4D97-AF65-F5344CB8AC3E}">
        <p14:creationId xmlns:p14="http://schemas.microsoft.com/office/powerpoint/2010/main" val="42160770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101" y="2077141"/>
            <a:ext cx="9658392" cy="367277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780271" y="688931"/>
            <a:ext cx="28856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Или так</a:t>
            </a:r>
          </a:p>
        </p:txBody>
      </p:sp>
    </p:spTree>
    <p:extLst>
      <p:ext uri="{BB962C8B-B14F-4D97-AF65-F5344CB8AC3E}">
        <p14:creationId xmlns:p14="http://schemas.microsoft.com/office/powerpoint/2010/main" val="14515719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2"/>
          <a:srcRect l="52245" t="10444"/>
          <a:stretch/>
        </p:blipFill>
        <p:spPr bwMode="auto">
          <a:xfrm>
            <a:off x="5974916" y="740571"/>
            <a:ext cx="5310448" cy="52343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Надпись 2"/>
          <p:cNvSpPr txBox="1">
            <a:spLocks noChangeArrowheads="1"/>
          </p:cNvSpPr>
          <p:nvPr/>
        </p:nvSpPr>
        <p:spPr bwMode="auto">
          <a:xfrm>
            <a:off x="681756" y="740571"/>
            <a:ext cx="4854748" cy="552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Обратите внимание!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Образец записи темы, интегрированной с темой, выпадающей на праздничные дни.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Например, 5 сентября был праздничный день. Тема урока «Координатный луч» интегрируется с темой «Двойное неравенство» 6 сентября.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Домашнее задание выбирается оптимально.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2621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sz="3600" dirty="0">
                <a:solidFill>
                  <a:srgbClr val="000000"/>
                </a:solidFill>
                <a:latin typeface="TimesNewRomanPSMT"/>
              </a:rPr>
              <a:t>Продолжительность учебного года в 0 классах-34 учебные </a:t>
            </a:r>
            <a:r>
              <a:rPr lang="ru-RU" sz="3600" dirty="0" smtClean="0">
                <a:solidFill>
                  <a:srgbClr val="000000"/>
                </a:solidFill>
                <a:latin typeface="TimesNewRomanPSMT"/>
              </a:rPr>
              <a:t>недели (заканчиваем 25.05.2023г), </a:t>
            </a:r>
            <a:r>
              <a:rPr lang="ru-RU" sz="3600" dirty="0">
                <a:solidFill>
                  <a:srgbClr val="000000"/>
                </a:solidFill>
                <a:latin typeface="TimesNewRomanPSMT"/>
              </a:rPr>
              <a:t>в 1 классах – 35 учебных недель, во 2-11</a:t>
            </a:r>
            <a:br>
              <a:rPr lang="ru-RU" sz="3600" dirty="0">
                <a:solidFill>
                  <a:srgbClr val="000000"/>
                </a:solidFill>
                <a:latin typeface="TimesNewRomanPSMT"/>
              </a:rPr>
            </a:br>
            <a:r>
              <a:rPr lang="ru-RU" sz="3600" dirty="0">
                <a:solidFill>
                  <a:srgbClr val="000000"/>
                </a:solidFill>
                <a:latin typeface="TimesNewRomanPSMT"/>
              </a:rPr>
              <a:t>(12) классах – 36 учебных </a:t>
            </a:r>
            <a:r>
              <a:rPr lang="ru-RU" sz="3600" dirty="0" smtClean="0">
                <a:solidFill>
                  <a:srgbClr val="000000"/>
                </a:solidFill>
                <a:latin typeface="TimesNewRomanPSMT"/>
              </a:rPr>
              <a:t>недель (заканчиваем 31.05.2023г)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/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sz="2400" i="1" dirty="0">
                <a:solidFill>
                  <a:srgbClr val="000000"/>
                </a:solidFill>
                <a:latin typeface="TimesNewRomanPS-ItalicMT"/>
              </a:rPr>
              <a:t>Справочно:</a:t>
            </a:r>
            <a:r>
              <a:rPr lang="ru-RU" sz="2400" dirty="0">
                <a:solidFill>
                  <a:srgbClr val="000000"/>
                </a:solidFill>
                <a:latin typeface="TimesNewRomanPS-ItalicMT"/>
              </a:rPr>
              <a:t/>
            </a:r>
            <a:br>
              <a:rPr lang="ru-RU" sz="2400" dirty="0">
                <a:solidFill>
                  <a:srgbClr val="000000"/>
                </a:solidFill>
                <a:latin typeface="TimesNewRomanPS-ItalicMT"/>
              </a:rPr>
            </a:br>
            <a:r>
              <a:rPr lang="ru-RU" sz="2400" i="1" dirty="0">
                <a:solidFill>
                  <a:srgbClr val="000000"/>
                </a:solidFill>
                <a:latin typeface="TimesNewRomanPS-ItalicMT"/>
              </a:rPr>
              <a:t>В одном календарном году:</a:t>
            </a:r>
            <a:r>
              <a:rPr lang="ru-RU" sz="2400" dirty="0">
                <a:solidFill>
                  <a:srgbClr val="000000"/>
                </a:solidFill>
                <a:latin typeface="TimesNewRomanPS-ItalicMT"/>
              </a:rPr>
              <a:t/>
            </a:r>
            <a:br>
              <a:rPr lang="ru-RU" sz="2400" dirty="0">
                <a:solidFill>
                  <a:srgbClr val="000000"/>
                </a:solidFill>
                <a:latin typeface="TimesNewRomanPS-ItalicMT"/>
              </a:rPr>
            </a:br>
            <a:r>
              <a:rPr lang="ru-RU" sz="2400" i="1" dirty="0">
                <a:solidFill>
                  <a:srgbClr val="000000"/>
                </a:solidFill>
                <a:latin typeface="TimesNewRomanPS-ItalicMT"/>
              </a:rPr>
              <a:t>каникулярных дней – 117</a:t>
            </a:r>
            <a:r>
              <a:rPr lang="ru-RU" sz="2400" dirty="0">
                <a:solidFill>
                  <a:srgbClr val="000000"/>
                </a:solidFill>
                <a:latin typeface="TimesNewRomanPS-ItalicMT"/>
              </a:rPr>
              <a:t/>
            </a:r>
            <a:br>
              <a:rPr lang="ru-RU" sz="2400" dirty="0">
                <a:solidFill>
                  <a:srgbClr val="000000"/>
                </a:solidFill>
                <a:latin typeface="TimesNewRomanPS-ItalicMT"/>
              </a:rPr>
            </a:br>
            <a:r>
              <a:rPr lang="ru-RU" sz="2400" i="1" dirty="0">
                <a:solidFill>
                  <a:srgbClr val="000000"/>
                </a:solidFill>
                <a:latin typeface="TimesNewRomanPS-ItalicMT"/>
              </a:rPr>
              <a:t>выходных и праздничных дней – 75,</a:t>
            </a:r>
            <a:r>
              <a:rPr lang="ru-RU" sz="2400" dirty="0">
                <a:solidFill>
                  <a:srgbClr val="000000"/>
                </a:solidFill>
                <a:latin typeface="TimesNewRomanPS-ItalicMT"/>
              </a:rPr>
              <a:t/>
            </a:r>
            <a:br>
              <a:rPr lang="ru-RU" sz="2400" dirty="0">
                <a:solidFill>
                  <a:srgbClr val="000000"/>
                </a:solidFill>
                <a:latin typeface="TimesNewRomanPS-ItalicMT"/>
              </a:rPr>
            </a:br>
            <a:r>
              <a:rPr lang="ru-RU" sz="2400" i="1" dirty="0">
                <a:solidFill>
                  <a:srgbClr val="000000"/>
                </a:solidFill>
                <a:latin typeface="TimesNewRomanPS-ItalicMT"/>
              </a:rPr>
              <a:t>дней учебы – 173</a:t>
            </a:r>
            <a:r>
              <a:rPr lang="ru-RU" sz="2400" dirty="0">
                <a:solidFill>
                  <a:srgbClr val="000000"/>
                </a:solidFill>
                <a:latin typeface="TimesNewRomanPS-ItalicMT"/>
              </a:rPr>
              <a:t/>
            </a:r>
            <a:br>
              <a:rPr lang="ru-RU" sz="2400" dirty="0">
                <a:solidFill>
                  <a:srgbClr val="000000"/>
                </a:solidFill>
                <a:latin typeface="TimesNewRomanPS-ItalicMT"/>
              </a:rPr>
            </a:br>
            <a:r>
              <a:rPr lang="ru-RU" sz="2400" i="1" dirty="0">
                <a:solidFill>
                  <a:srgbClr val="000000"/>
                </a:solidFill>
                <a:latin typeface="TimesNewRomanPS-ItalicMT"/>
              </a:rPr>
              <a:t>Итого дней отдыха для обучающихся в школах – 192 дня</a:t>
            </a:r>
            <a:endParaRPr lang="ru-RU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7098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sz="5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Среднесрочное </a:t>
            </a:r>
            <a:r>
              <a:rPr lang="kk-KZ" sz="5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kk-KZ" sz="5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календарно-тематическое) планирование состоит: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Титульный лист</a:t>
            </a:r>
          </a:p>
          <a:p>
            <a:pPr marL="0" indent="0" fontAlgn="base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2. Календарно-тематический план </a:t>
            </a:r>
            <a:r>
              <a:rPr lang="ru-RU" dirty="0" smtClean="0"/>
              <a:t>(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согласно приложения 1,  </a:t>
            </a:r>
            <a:r>
              <a:rPr lang="ru-RU" b="0" i="0" dirty="0" smtClean="0">
                <a:effectLst/>
                <a:latin typeface="Arial" panose="020B0604020202020204" pitchFamily="34" charset="0"/>
              </a:rPr>
              <a:t>Приказа Министра образования и науки Республики Казахстан от 16 сентября 2021 года № 472 «</a:t>
            </a:r>
            <a:r>
              <a:rPr lang="ru-RU" b="0" i="0" dirty="0" smtClean="0">
                <a:effectLst/>
                <a:latin typeface="customFont"/>
              </a:rPr>
              <a:t>О внесении изменений в некоторые приказы Министра образования и науки Республики Казахстан»).</a:t>
            </a:r>
          </a:p>
          <a:p>
            <a:pPr marL="514350" indent="-514350">
              <a:buAutoNum type="arabicPeriod"/>
            </a:pPr>
            <a:endParaRPr lang="ru-RU" dirty="0" smtClean="0"/>
          </a:p>
          <a:p>
            <a:pPr marL="514350" indent="-51435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0050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 среднесрочном планировании для учащихся с ЛНИ отмечаем: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Вводная диагностика учебных достижений учащихся на начало года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(проводится согласно плана УВР с 10-20 сентября)</a:t>
            </a:r>
          </a:p>
        </p:txBody>
      </p:sp>
    </p:spTree>
    <p:extLst>
      <p:ext uri="{BB962C8B-B14F-4D97-AF65-F5344CB8AC3E}">
        <p14:creationId xmlns:p14="http://schemas.microsoft.com/office/powerpoint/2010/main" val="2057287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Обратите внимание: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</a:rPr>
              <a:t>Каждой конкретной теме урока соответствуют определенные цели обучения, не допустимо записывать цели обучения сплошным текстом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endParaRPr lang="ru-RU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2507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prstClr val="black"/>
                </a:solidFill>
              </a:rPr>
              <a:t>Обратите внимание: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14-4. При учебной нагрузке </a:t>
            </a:r>
            <a:r>
              <a:rPr lang="ru-RU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0,5 ч, 1 ч </a:t>
            </a: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неделю СОР проводится не более двух раз в четверти с объединением разделов, итоговая оценка выставляется за </a:t>
            </a: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полугодие.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14-5. </a:t>
            </a:r>
            <a:r>
              <a:rPr lang="ru-RU" sz="2400" b="1" i="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СОР проводится не более трех раз в четверти. </a:t>
            </a: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Разделы\сквозные темы объединяются с учетом специфики </a:t>
            </a:r>
            <a:r>
              <a:rPr lang="ru-RU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 и количества целей обучения при изучении </a:t>
            </a: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трех и </a:t>
            </a:r>
            <a:r>
              <a:rPr lang="ru-RU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более разделов\сквозных тем в четверти. Разрешается его проведение в два этапа.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14-6. </a:t>
            </a:r>
            <a:r>
              <a:rPr lang="ru-RU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Допускается проведение СОЧ не более трех в один день с учетом </a:t>
            </a: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уровня сложности </a:t>
            </a:r>
            <a:r>
              <a:rPr lang="ru-RU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учебных предметов. СОЧ не проводится в последний день завершения четверти. Одновременно СОР и СОЧ по одному учебному предмету не проводятся в один день.</a:t>
            </a:r>
          </a:p>
          <a:p>
            <a:pPr marL="0" indent="0" algn="just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891678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prstClr val="black"/>
                </a:solidFill>
              </a:rPr>
              <a:t>Обратите внимание: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По предметам "Музыка и пение", «Адаптивная физическая культура", «Изобразительное искусство», «Коррекционная ритмика», «Коррекция недостатков развития речи», «Индивидуальные и групповые занятия»,  «Индивидуальные </a:t>
            </a:r>
            <a:r>
              <a:rPr lang="ru-RU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занятия активно-двигательного характера»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суммативное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оценивание не проводится, подходы к оцениванию осуществляются согласно Типовым учебным программам.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136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>
                <a:solidFill>
                  <a:srgbClr val="000000"/>
                </a:solidFill>
                <a:latin typeface="TimesNewRomanPS-ItalicMT"/>
              </a:rPr>
              <a:t>Занятия, выпавшие на праздничные дни, переносятся на другие дни. В </a:t>
            </a:r>
            <a:r>
              <a:rPr lang="ru-RU" i="1" dirty="0" smtClean="0">
                <a:solidFill>
                  <a:srgbClr val="000000"/>
                </a:solidFill>
                <a:latin typeface="TimesNewRomanPS-ItalicMT"/>
              </a:rPr>
              <a:t>этом</a:t>
            </a:r>
            <a:r>
              <a:rPr lang="ru-RU" dirty="0" smtClean="0">
                <a:solidFill>
                  <a:srgbClr val="000000"/>
                </a:solidFill>
                <a:latin typeface="TimesNewRomanPS-ItalicMT"/>
              </a:rPr>
              <a:t> </a:t>
            </a:r>
            <a:r>
              <a:rPr lang="ru-RU" i="1" dirty="0" smtClean="0">
                <a:solidFill>
                  <a:srgbClr val="000000"/>
                </a:solidFill>
                <a:latin typeface="TimesNewRomanPS-ItalicMT"/>
              </a:rPr>
              <a:t>случае </a:t>
            </a:r>
            <a:r>
              <a:rPr lang="ru-RU" i="1" dirty="0">
                <a:solidFill>
                  <a:srgbClr val="000000"/>
                </a:solidFill>
                <a:latin typeface="TimesNewRomanPS-ItalicMT"/>
              </a:rPr>
              <a:t>темы уроков/цели обучения необходимо интегрировать согласно содержанию</a:t>
            </a:r>
            <a:r>
              <a:rPr lang="ru-RU" dirty="0">
                <a:solidFill>
                  <a:srgbClr val="000000"/>
                </a:solidFill>
                <a:latin typeface="TimesNewRomanPS-ItalicMT"/>
              </a:rPr>
              <a:t/>
            </a:r>
            <a:br>
              <a:rPr lang="ru-RU" dirty="0">
                <a:solidFill>
                  <a:srgbClr val="000000"/>
                </a:solidFill>
                <a:latin typeface="TimesNewRomanPS-ItalicMT"/>
              </a:rPr>
            </a:br>
            <a:r>
              <a:rPr lang="ru-RU" i="1" dirty="0">
                <a:solidFill>
                  <a:srgbClr val="000000"/>
                </a:solidFill>
                <a:latin typeface="TimesNewRomanPS-ItalicMT"/>
              </a:rPr>
              <a:t>учебной программы</a:t>
            </a:r>
            <a:r>
              <a:rPr lang="ru-RU" i="1" dirty="0" smtClean="0">
                <a:solidFill>
                  <a:srgbClr val="000000"/>
                </a:solidFill>
                <a:latin typeface="TimesNewRomanPS-ItalicMT"/>
              </a:rPr>
              <a:t>.</a:t>
            </a:r>
          </a:p>
          <a:p>
            <a:r>
              <a:rPr lang="ru-RU" i="1" dirty="0" smtClean="0">
                <a:solidFill>
                  <a:srgbClr val="000000"/>
                </a:solidFill>
                <a:latin typeface="TimesNewRomanPS-ItalicMT"/>
              </a:rPr>
              <a:t>При </a:t>
            </a:r>
            <a:r>
              <a:rPr lang="ru-RU" i="1" dirty="0">
                <a:solidFill>
                  <a:srgbClr val="000000"/>
                </a:solidFill>
                <a:latin typeface="TimesNewRomanPS-ItalicMT"/>
              </a:rPr>
              <a:t>этом дополнительно часы не выделяются. В классных журналах темы</a:t>
            </a:r>
            <a:r>
              <a:rPr lang="ru-RU" dirty="0">
                <a:solidFill>
                  <a:srgbClr val="000000"/>
                </a:solidFill>
                <a:latin typeface="TimesNewRomanPS-ItalicMT"/>
              </a:rPr>
              <a:t/>
            </a:r>
            <a:br>
              <a:rPr lang="ru-RU" dirty="0">
                <a:solidFill>
                  <a:srgbClr val="000000"/>
                </a:solidFill>
                <a:latin typeface="TimesNewRomanPS-ItalicMT"/>
              </a:rPr>
            </a:br>
            <a:r>
              <a:rPr lang="ru-RU" i="1" dirty="0">
                <a:solidFill>
                  <a:srgbClr val="000000"/>
                </a:solidFill>
                <a:latin typeface="TimesNewRomanPS-ItalicMT"/>
              </a:rPr>
              <a:t>объединенных уроков указываются в одной строке</a:t>
            </a:r>
            <a:r>
              <a:rPr lang="ru-RU" dirty="0">
                <a:solidFill>
                  <a:srgbClr val="000000"/>
                </a:solidFill>
                <a:latin typeface="TimesNewRomanPS-ItalicMT"/>
              </a:rPr>
              <a:t/>
            </a:r>
            <a:br>
              <a:rPr lang="ru-RU" dirty="0">
                <a:solidFill>
                  <a:srgbClr val="000000"/>
                </a:solidFill>
                <a:latin typeface="TimesNewRomanPS-ItalicMT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0444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44251" y="1122015"/>
            <a:ext cx="9427925" cy="1841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1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Образцы интегрирования тем в календарно-тематических планах, выпадающих на праздничные дни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1770" y="3757808"/>
            <a:ext cx="1045923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Другим числом не заменяем!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Выполнение программ будет считаться не по числам, а по записанным темам</a:t>
            </a:r>
          </a:p>
        </p:txBody>
      </p:sp>
    </p:spTree>
    <p:extLst>
      <p:ext uri="{BB962C8B-B14F-4D97-AF65-F5344CB8AC3E}">
        <p14:creationId xmlns:p14="http://schemas.microsoft.com/office/powerpoint/2010/main" val="29089282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382</Words>
  <Application>Microsoft Office PowerPoint</Application>
  <PresentationFormat>Произвольный</PresentationFormat>
  <Paragraphs>26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Среднесрочное  (календарно-тематическое) планирование</vt:lpstr>
      <vt:lpstr>Презентация PowerPoint</vt:lpstr>
      <vt:lpstr>Среднесрочное (календарно-тематическое) планирование состоит:</vt:lpstr>
      <vt:lpstr>В среднесрочном планировании для учащихся с ЛНИ отмечаем:</vt:lpstr>
      <vt:lpstr>Обратите внимание:</vt:lpstr>
      <vt:lpstr>Обратите внимание:</vt:lpstr>
      <vt:lpstr>Обратите внимание: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Консультация для педагогов по составлению среднесрочного (календарно-тематического) планирования</dc:title>
  <dc:creator>user</dc:creator>
  <cp:lastModifiedBy>3</cp:lastModifiedBy>
  <cp:revision>8</cp:revision>
  <dcterms:created xsi:type="dcterms:W3CDTF">2022-08-31T15:17:41Z</dcterms:created>
  <dcterms:modified xsi:type="dcterms:W3CDTF">2022-11-04T04:13:46Z</dcterms:modified>
</cp:coreProperties>
</file>