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852" r:id="rId2"/>
    <p:sldId id="853" r:id="rId3"/>
    <p:sldId id="855" r:id="rId4"/>
    <p:sldId id="857" r:id="rId5"/>
    <p:sldId id="846" r:id="rId6"/>
    <p:sldId id="836" r:id="rId7"/>
    <p:sldId id="878" r:id="rId8"/>
    <p:sldId id="881" r:id="rId9"/>
    <p:sldId id="880" r:id="rId10"/>
    <p:sldId id="884" r:id="rId11"/>
    <p:sldId id="885" r:id="rId12"/>
    <p:sldId id="882" r:id="rId13"/>
    <p:sldId id="886" r:id="rId14"/>
    <p:sldId id="887" r:id="rId15"/>
    <p:sldId id="888" r:id="rId16"/>
    <p:sldId id="889" r:id="rId17"/>
    <p:sldId id="890" r:id="rId18"/>
    <p:sldId id="891" r:id="rId19"/>
    <p:sldId id="892" r:id="rId20"/>
    <p:sldId id="893" r:id="rId21"/>
    <p:sldId id="894" r:id="rId22"/>
    <p:sldId id="895" r:id="rId23"/>
    <p:sldId id="896" r:id="rId24"/>
    <p:sldId id="897" r:id="rId25"/>
    <p:sldId id="898" r:id="rId26"/>
    <p:sldId id="899" r:id="rId27"/>
    <p:sldId id="900" r:id="rId28"/>
    <p:sldId id="901" r:id="rId29"/>
    <p:sldId id="902" r:id="rId30"/>
    <p:sldId id="903" r:id="rId31"/>
    <p:sldId id="904" r:id="rId32"/>
    <p:sldId id="905" r:id="rId33"/>
    <p:sldId id="906" r:id="rId34"/>
    <p:sldId id="907" r:id="rId35"/>
    <p:sldId id="876" r:id="rId36"/>
  </p:sldIdLst>
  <p:sldSz cx="12192000" cy="6858000"/>
  <p:notesSz cx="9940925" cy="68087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6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0070C0"/>
    <a:srgbClr val="254375"/>
    <a:srgbClr val="E9EDF4"/>
    <a:srgbClr val="D1D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6395" autoAdjust="0"/>
  </p:normalViewPr>
  <p:slideViewPr>
    <p:cSldViewPr>
      <p:cViewPr varScale="1">
        <p:scale>
          <a:sx n="69" d="100"/>
          <a:sy n="69" d="100"/>
        </p:scale>
        <p:origin x="792" y="84"/>
      </p:cViewPr>
      <p:guideLst>
        <p:guide orient="horz" pos="2886"/>
        <p:guide pos="216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63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E8A81A-25E8-4275-A8E1-3D5CC04730EB}" type="datetimeFigureOut">
              <a:rPr lang="ru-RU"/>
              <a:pPr>
                <a:defRPr/>
              </a:pPr>
              <a:t>09.01.2023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475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63" y="6467475"/>
            <a:ext cx="430847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CABA51-D9C3-4DAE-9F95-906EB2B81E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22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80394" tIns="40197" rIns="80394" bIns="401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06887" cy="341313"/>
          </a:xfrm>
          <a:prstGeom prst="rect">
            <a:avLst/>
          </a:prstGeom>
        </p:spPr>
        <p:txBody>
          <a:bodyPr vert="horz" lIns="80394" tIns="40197" rIns="80394" bIns="4019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fld id="{73133245-E3AB-4B2F-97FA-D41458ACBEC1}" type="datetimeFigureOut">
              <a:rPr lang="ru-RU"/>
              <a:pPr>
                <a:defRPr/>
              </a:pPr>
              <a:t>09.01.2023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394" tIns="40197" rIns="80394" bIns="4019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3375" cy="2681288"/>
          </a:xfrm>
          <a:prstGeom prst="rect">
            <a:avLst/>
          </a:prstGeom>
        </p:spPr>
        <p:txBody>
          <a:bodyPr vert="horz" lIns="80394" tIns="40197" rIns="80394" bIns="40197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475"/>
            <a:ext cx="4308475" cy="341313"/>
          </a:xfrm>
          <a:prstGeom prst="rect">
            <a:avLst/>
          </a:prstGeom>
        </p:spPr>
        <p:txBody>
          <a:bodyPr vert="horz" lIns="80394" tIns="40197" rIns="80394" bIns="4019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63" y="6467475"/>
            <a:ext cx="4306887" cy="341313"/>
          </a:xfrm>
          <a:prstGeom prst="rect">
            <a:avLst/>
          </a:prstGeom>
        </p:spPr>
        <p:txBody>
          <a:bodyPr vert="horz" wrap="square" lIns="80394" tIns="40197" rIns="80394" bIns="401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FB99F2B5-61A7-4D03-97B6-F575A78848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65230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 выписки из протокола заседания педагогического совета согласно приложению 31 к настоящим Правилам.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99F2B5-61A7-4D03-97B6-F575A7884891}" type="slidenum">
              <a:rPr lang="ru-RU" altLang="ru-RU" smtClean="0"/>
              <a:pPr>
                <a:defRPr/>
              </a:pPr>
              <a:t>33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981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C5627-1E26-4CB2-8B46-E7F82E8BDF49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E3D1F-4BB4-4461-AF89-E5F0272393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38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8FF9-5ABE-4ECD-A132-9CD5AFC53B83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0AC66-0DAE-4DBF-BC1D-5C7FB229BC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75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4DEE9-BB46-44F0-85D9-03E7565503F6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B3BD-1B43-44D9-BC1A-A42DE8746C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100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432F-6C7E-4AF8-BF2E-F66FB3E3AA83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D71EC-B13B-4C42-9156-D3A046669A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274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380EE-A842-43A7-9867-8B082BDBD283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0BEE-08AE-444B-9F0A-325A832B33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766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g object 1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1027" name="bg object 17"/>
          <p:cNvSpPr>
            <a:spLocks/>
          </p:cNvSpPr>
          <p:nvPr/>
        </p:nvSpPr>
        <p:spPr bwMode="auto">
          <a:xfrm>
            <a:off x="0" y="0"/>
            <a:ext cx="12192000" cy="792163"/>
          </a:xfrm>
          <a:custGeom>
            <a:avLst/>
            <a:gdLst>
              <a:gd name="T0" fmla="*/ 12192000 w 12192000"/>
              <a:gd name="T1" fmla="*/ 0 h 792480"/>
              <a:gd name="T2" fmla="*/ 0 w 12192000"/>
              <a:gd name="T3" fmla="*/ 0 h 792480"/>
              <a:gd name="T4" fmla="*/ 0 w 12192000"/>
              <a:gd name="T5" fmla="*/ 790263 h 792480"/>
              <a:gd name="T6" fmla="*/ 12192000 w 12192000"/>
              <a:gd name="T7" fmla="*/ 790263 h 792480"/>
              <a:gd name="T8" fmla="*/ 12192000 w 12192000"/>
              <a:gd name="T9" fmla="*/ 0 h 792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192000" h="792480">
                <a:moveTo>
                  <a:pt x="12192000" y="0"/>
                </a:moveTo>
                <a:lnTo>
                  <a:pt x="0" y="0"/>
                </a:lnTo>
                <a:lnTo>
                  <a:pt x="0" y="792479"/>
                </a:lnTo>
                <a:lnTo>
                  <a:pt x="12192000" y="792479"/>
                </a:lnTo>
                <a:lnTo>
                  <a:pt x="12192000" y="0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28" name="bg object 18"/>
          <p:cNvSpPr>
            <a:spLocks noChangeArrowheads="1"/>
          </p:cNvSpPr>
          <p:nvPr/>
        </p:nvSpPr>
        <p:spPr bwMode="auto">
          <a:xfrm>
            <a:off x="0" y="0"/>
            <a:ext cx="1581150" cy="857250"/>
          </a:xfrm>
          <a:prstGeom prst="rect">
            <a:avLst/>
          </a:prstGeom>
          <a:blipFill dpi="0" rotWithShape="1">
            <a:blip r:embed="rId8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ru-RU"/>
          </a:p>
        </p:txBody>
      </p:sp>
      <p:sp>
        <p:nvSpPr>
          <p:cNvPr id="1029" name="bg object 19"/>
          <p:cNvSpPr>
            <a:spLocks/>
          </p:cNvSpPr>
          <p:nvPr/>
        </p:nvSpPr>
        <p:spPr bwMode="auto">
          <a:xfrm>
            <a:off x="0" y="0"/>
            <a:ext cx="1514475" cy="792163"/>
          </a:xfrm>
          <a:custGeom>
            <a:avLst/>
            <a:gdLst>
              <a:gd name="T0" fmla="*/ 1510417 w 1515110"/>
              <a:gd name="T1" fmla="*/ 0 h 792480"/>
              <a:gd name="T2" fmla="*/ 0 w 1515110"/>
              <a:gd name="T3" fmla="*/ 2418 h 792480"/>
              <a:gd name="T4" fmla="*/ 1287 w 1515110"/>
              <a:gd name="T5" fmla="*/ 741435 h 792480"/>
              <a:gd name="T6" fmla="*/ 1529 w 1515110"/>
              <a:gd name="T7" fmla="*/ 790264 h 792480"/>
              <a:gd name="T8" fmla="*/ 1146792 w 1515110"/>
              <a:gd name="T9" fmla="*/ 786058 h 792480"/>
              <a:gd name="T10" fmla="*/ 1510417 w 1515110"/>
              <a:gd name="T11" fmla="*/ 0 h 792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515110" h="792480">
                <a:moveTo>
                  <a:pt x="1514856" y="0"/>
                </a:moveTo>
                <a:lnTo>
                  <a:pt x="0" y="2425"/>
                </a:lnTo>
                <a:lnTo>
                  <a:pt x="1294" y="743514"/>
                </a:lnTo>
                <a:lnTo>
                  <a:pt x="1536" y="792480"/>
                </a:lnTo>
                <a:lnTo>
                  <a:pt x="1150162" y="788263"/>
                </a:lnTo>
                <a:lnTo>
                  <a:pt x="1514856" y="0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30" name="Holder 2"/>
          <p:cNvSpPr>
            <a:spLocks noGrp="1"/>
          </p:cNvSpPr>
          <p:nvPr>
            <p:ph type="title"/>
          </p:nvPr>
        </p:nvSpPr>
        <p:spPr bwMode="auto">
          <a:xfrm>
            <a:off x="1289050" y="-7938"/>
            <a:ext cx="9613900" cy="72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/>
          </a:p>
        </p:txBody>
      </p:sp>
      <p:sp>
        <p:nvSpPr>
          <p:cNvPr id="1031" name="Holder 3"/>
          <p:cNvSpPr>
            <a:spLocks noGrp="1"/>
          </p:cNvSpPr>
          <p:nvPr>
            <p:ph type="body" idx="1"/>
          </p:nvPr>
        </p:nvSpPr>
        <p:spPr bwMode="auto">
          <a:xfrm>
            <a:off x="496888" y="1730375"/>
            <a:ext cx="10374312" cy="162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altLang="ru-RU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1A2EC0-F6D6-46E2-8371-1FEC15447249}" type="datetime1">
              <a:rPr lang="en-US"/>
              <a:pPr>
                <a:defRPr/>
              </a:pPr>
              <a:t>1/9/2023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A5EF9D0-F087-4560-B3CB-120BCF5485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2820" y="2852936"/>
            <a:ext cx="10374312" cy="861774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254375"/>
                </a:solidFill>
              </a:rPr>
              <a:t>Консультация по правилам и условиям проведения аттестации педагогов</a:t>
            </a:r>
            <a:endParaRPr lang="ru-RU" sz="2800" b="1" dirty="0">
              <a:solidFill>
                <a:srgbClr val="254375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43472" y="116632"/>
            <a:ext cx="9001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4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КГУ «</a:t>
            </a:r>
            <a:r>
              <a:rPr lang="ru-RU" altLang="ru-RU" sz="1400" b="1" cap="all" dirty="0" err="1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Рудненская</a:t>
            </a:r>
            <a:r>
              <a:rPr lang="ru-RU" altLang="ru-RU" sz="14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специальная школа для детей с особыми образовательными потребностями» Управления </a:t>
            </a:r>
            <a:r>
              <a:rPr lang="ru-RU" altLang="ru-RU" sz="1400" b="1" cap="all" dirty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образования </a:t>
            </a:r>
          </a:p>
          <a:p>
            <a:pPr algn="ctr">
              <a:defRPr/>
            </a:pPr>
            <a:r>
              <a:rPr lang="ru-RU" altLang="ru-RU" sz="1400" b="1" cap="all" dirty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акимата </a:t>
            </a:r>
            <a:r>
              <a:rPr lang="ru-RU" altLang="ru-RU" sz="1400" b="1" cap="all" dirty="0" err="1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Костанайской</a:t>
            </a:r>
            <a:r>
              <a:rPr lang="ru-RU" altLang="ru-RU" sz="1400" b="1" cap="all" dirty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области</a:t>
            </a:r>
            <a:endParaRPr lang="ru-RU" altLang="ru-RU" sz="1400" b="1" cap="all" dirty="0">
              <a:solidFill>
                <a:schemeClr val="bg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7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46440"/>
          </a:xfrm>
        </p:spPr>
        <p:txBody>
          <a:bodyPr/>
          <a:lstStyle/>
          <a:p>
            <a:pPr lvl="0" eaLnBrk="1" hangingPunct="1"/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АТТЕСТАЦИЯ </a:t>
            </a:r>
            <a:r>
              <a:rPr lang="kk-KZ" b="1" kern="1200" dirty="0" smtClean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ПЕДАГОГОВ</a:t>
            </a:r>
            <a:br>
              <a:rPr lang="kk-KZ" b="1" kern="1200" dirty="0" smtClean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ea typeface="Times New Roman"/>
              </a:rPr>
              <a:t>Порядок очередного присвоения квалификационных категорий педагогам</a:t>
            </a:r>
            <a: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/>
            </a:r>
            <a:b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1431760" cy="5858527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на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квалификационную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категорию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"</a:t>
            </a:r>
            <a:r>
              <a:rPr lang="en-US" u="sng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педагог</a:t>
            </a:r>
            <a:r>
              <a:rPr lang="ru-RU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-стажер</a:t>
            </a:r>
            <a:r>
              <a:rPr lang="en-US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":</a:t>
            </a:r>
            <a:endParaRPr lang="ru-RU" sz="1400" u="sng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 или прошедшие курсы переподготовки, впервые приступившие к педагогической деятельности, а также, лица, не осуществлявшие  педагогическую (преподавательскую) деятельность в организациях образования за последние пять лет до объявления конкурса на занятие вакантной или временно вакантной должности педагога, успешно прошедшие Национальное квалификационное тестирование.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«педагог-стажер» присваивается на один учебный год до завершения программы по введению в профессию в соответствии с приказом Министра образования и науки Республики Казахстан от 24 апреля 2020 года №160 (зарегистрирован в Реестре государственной регистрации нормативных правовых актов № 142192).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педагогом-стажером на период одного учебного года закрепляется педагог, в порядке наставничества.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завершению программы по вхождению в профессию педагог-стажер готовит отчет о результатах деятельности, демонстрирует и анализирует уроки, проводит исследование урока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стади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применяет метод экшн рисёрч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 Research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Педагог-наставник по результатам программы готовит на педагога-стажера рекомендацию.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завершения программы по вхождению в профессию и положительной рекомендации педагога-наставника аттестационная комиссия организации образования выносит решение о присвоении педагогу-стажеру квалификационной категории «педагог». После присвоения квалификационной категории с педагогом заключается трудовой договор на один календарный год.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Последующие трудовые отношения оформляются в рамках трудового законодательства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773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46440"/>
          </a:xfrm>
        </p:spPr>
        <p:txBody>
          <a:bodyPr/>
          <a:lstStyle/>
          <a:p>
            <a:pPr lvl="0" eaLnBrk="1" hangingPunct="1"/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АТТЕСТАЦИЯ </a:t>
            </a:r>
            <a:r>
              <a:rPr lang="kk-KZ" b="1" kern="1200" dirty="0" smtClean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ПЕДАГОГОВ</a:t>
            </a:r>
            <a:br>
              <a:rPr lang="kk-KZ" b="1" kern="1200" dirty="0" smtClean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</a:br>
            <a:r>
              <a:rPr lang="ru-RU" sz="2000" b="1" dirty="0">
                <a:ea typeface="Times New Roman"/>
              </a:rPr>
              <a:t>Порядок очередного присвоения квалификационных категорий педагогам</a:t>
            </a:r>
            <a: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/>
            </a:r>
            <a:b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9336" y="908720"/>
            <a:ext cx="11809312" cy="5383012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</a:t>
            </a:r>
            <a:r>
              <a:rPr lang="en-US" sz="12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</a:t>
            </a:r>
            <a:r>
              <a:rPr lang="ru-RU" sz="12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1200" u="sng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квалификационную</a:t>
            </a:r>
            <a:r>
              <a:rPr lang="en-US" sz="12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12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категорию</a:t>
            </a:r>
            <a:r>
              <a:rPr lang="en-US" sz="1200" u="sng" dirty="0">
                <a:solidFill>
                  <a:srgbClr val="000000"/>
                </a:solidFill>
                <a:latin typeface="Times New Roman"/>
                <a:ea typeface="Times New Roman"/>
              </a:rPr>
              <a:t> "</a:t>
            </a:r>
            <a:r>
              <a:rPr lang="en-US" sz="1200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</a:t>
            </a:r>
            <a:r>
              <a:rPr lang="en-US" sz="1200" u="sng" dirty="0">
                <a:solidFill>
                  <a:srgbClr val="000000"/>
                </a:solidFill>
                <a:latin typeface="Times New Roman"/>
                <a:ea typeface="Times New Roman"/>
              </a:rPr>
              <a:t>":</a:t>
            </a:r>
            <a:endParaRPr lang="ru-RU" sz="1200" u="sng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latin typeface="Times New Roman"/>
                <a:ea typeface="Times New Roman"/>
              </a:rPr>
              <a:t>     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 или прошедшие курсы переподготовки, соответствующие требованиям к категории «педагог-стажер» и имеющие педагогический стаж по соответствующему профилю  не менее 1 года;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 или прошедшие курсы переподготовки, за исключением лиц, изначально подподающих на присвоение категории «педагог-стажер», успешно прошедшие Национальное квалификационное тестирование, в том числе: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возобновившие работу в педагогической должности (срок возобновления на педагогическую должность не более 5 лет при общем педагогическом стаже  по соответствующему профилю  не менее 1 года) и не имеющие квалификационной категории;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перешедшие в организации образования с уполномоченного органа в области образования, органов управления образования, методических кабинетов, институтов повышения квалификации, с высших учебных заведений;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находившиеся на обучении (стажировке) по специальности  за пределами Республики Казахстан;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осуществлявшие педагогическую деятельность по соответствующему профилю  и прибывшие в Республику Казахстан из стран ближнего и дальнего зарубежья;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 или прошедшие курсы переподготовки, принятые  в организации образования в качестве  педагога в срок  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января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года включительно, не имеющих квалификационной категории;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имеющие профессиональный стаж в системе дополнительного образования 5 и более лет.</a:t>
            </a: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Педагоги, претендующие на категорию «педагога», должны соответствовать  квалификационным требованиям согласно приказу № 338 или профессиональному стандарту и соответствующие следующим профессиональным компетенциям: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знает содержание учебного предмета, учебно-воспитательного процесса, методики преподавания и оценивания; планирует и организует учебно-воспитательный процесс с учетом психолого-возрастных особенностей обучающихся, способствует формированию общей культуры обучающегося и его социализации, принимает участие в мероприятиях на уровне организации образования, осуществляет индивидуальный подход в воспитании и обучении с учетом потребностей обучающихся, владеет навыками профессионально-педагогического диалога, применяет цифровые образовательные ресурсы;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исследование урока, в том числе </a:t>
            </a:r>
            <a:r>
              <a:rPr lang="kk-K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лессон стади (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Study), применяет метод экшн рис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ё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рч (Action Research);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соблюдает нормы педагогической этики в соответствии с приказом Министра образования и науки Республики Казахстан от 11 мая 2020 года                      № 190 «О некоторых вопросах педагогической этики» (зарегистрирован в Реестре государственной регистрации нормативных правовых актов № 20619);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912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46440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</a:t>
            </a:r>
            <a:b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000" b="1" dirty="0">
                <a:solidFill>
                  <a:prstClr val="white"/>
                </a:solidFill>
                <a:ea typeface="Times New Roman"/>
              </a:rPr>
              <a:t>Порядок очередного присвоения квалификационных категорий педагогам</a:t>
            </a:r>
            <a:r>
              <a:rPr lang="ru-RU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ru-RU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124744"/>
            <a:ext cx="11071720" cy="3974934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на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квалификационную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категорию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 "</a:t>
            </a:r>
            <a:r>
              <a:rPr lang="en-US" u="sng" dirty="0" err="1">
                <a:solidFill>
                  <a:srgbClr val="000000"/>
                </a:solidFill>
                <a:latin typeface="Times New Roman"/>
                <a:ea typeface="Times New Roman"/>
              </a:rPr>
              <a:t>педагог-модератор</a:t>
            </a:r>
            <a:r>
              <a:rPr lang="en-US" u="sng" dirty="0">
                <a:solidFill>
                  <a:srgbClr val="000000"/>
                </a:solidFill>
                <a:latin typeface="Times New Roman"/>
                <a:ea typeface="Times New Roman"/>
              </a:rPr>
              <a:t>":</a:t>
            </a:r>
            <a:endParaRPr lang="ru-RU" sz="1400" u="sng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     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профилю, а также лица, прошедшие курсы переподготовки, педагогический стаж не менее двух лет, соответствующие следующим профессиональным компетенциям: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соответствует общим требованиям квалификационной категории «педагог», кроме того: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использует инновационные формы, методы и средства обучения;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участником или призером, или победителем конкурса профессионального мастерства или имеет участников, или призеров или победителей олимпиад, конкурсов, соревнований, на уровне организации образования, района (города областного значения)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исследование урока, в том числе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лессон стади (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Study), применяет метод экшн рисёрч (Action Research);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рефлексию уроков, имеет положительные отзывы коллег на проведенные уроки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146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46440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</a:t>
            </a:r>
            <a:b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000" b="1" dirty="0">
                <a:solidFill>
                  <a:prstClr val="white"/>
                </a:solidFill>
                <a:ea typeface="Times New Roman"/>
              </a:rPr>
              <a:t>Порядок очередного присвоения квалификационных категорий педагогам</a:t>
            </a:r>
            <a:r>
              <a:rPr lang="ru-RU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ru-RU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124745"/>
            <a:ext cx="10374312" cy="5706177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квалификационную категорию «педагог-эксперт»:</a:t>
            </a:r>
            <a:endParaRPr lang="ru-RU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педагогическое или иное профессиональное образование по соответствующему профилю, а также лица, прошедшие курсы переподготовки, педагогический стаж не менее трех лет, соответствующие следующим профессиональным компетенциям: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соответствует общим требованиям квалификационной категории «педагог-модератор», кроме того: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владеет навыками анализа организованной учебной деятельности, учебно-воспитательного процесса;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конструктивно определяет приоритеты профессионального развития: собственного и коллег на уровне организации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участником или призером, или победителем конкурса профессионального мастерства или имеет участников, или победителей или призеров олимпиад, конкурсов, соревнований на уровне района (города областного значения), конкурсов, соревнований на уровне области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исследование урока, в том числе 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лессон стади (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Study), применяет метод экшн рисёрч (Action Research);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рефлексию уроков, имеет положительные отзывы педагогов и методистов на проведенные уроки;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532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677108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</a:t>
            </a:r>
            <a:b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000" b="1" dirty="0">
                <a:solidFill>
                  <a:prstClr val="white"/>
                </a:solidFill>
                <a:ea typeface="Times New Roman"/>
              </a:rPr>
              <a:t>Порядок очередного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80729"/>
            <a:ext cx="11695112" cy="6247864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sz="1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квалификационную категорию «педагог-исследователь»:</a:t>
            </a:r>
            <a:endParaRPr lang="ru-RU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высшее или послевузовское педагогическое, или иное профессиональное образование по соответствующему профилю, педагогический стаж не менее пяти лет, соответствующие следующим профессиональным компетенциям: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соответствует общим требованиям квалификационной категории «педагог-эксперт», кроме того: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владеет навыками исследования урока и разработки инструментов оценивания;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обеспечивает развитие исследовательских навыков, обучающихся;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обобщает опыт на уровне области, городов республиканского значения и столицы, республики (для республиканских подведомственных организаций и организаций образования отраслевых государственных органов);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участником или призером, или победителем конкурса профессионального мастерства или имеет участников, или победителей или призеров олимпиад, конкурсов, соревнований на областном, республиканском, международном уровнях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участником или призером, или обладателем звания «Лучший педагог» (при наличии);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 наставничество и конструктивно определяет стратегии развития в педагогическом сообществе на уровне района (города областного значения), области (при наличии);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входит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государственного предприятия на праве хозяйственного ведения «Республиканский научно-практический центр экспертизы содержания образования» Министерства просвещения Республики Казахстан (далее - Республиканский научно-практический центр экспертизы содержания образования)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распространяет опыт работы, используя интернет-ресурсы;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демонстрирует уроки на уровне района/города/области, имеет положительные отзывы педагогов и методистов на проведенные уроки;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исследование урока, в том числе </a:t>
            </a:r>
            <a:r>
              <a:rPr lang="kk-KZ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лессон стади (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Study), применяет метод экшн рисёрч (Action Research);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рефлексию уроков, анализирует уроки других педагогов;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участвует в организации и проведении семинаров, конференций для педагогов на районных/городских/областных и (или) республиканских уровнях (при наличии);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367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677108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</a:t>
            </a:r>
            <a:b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000" b="1" dirty="0">
                <a:solidFill>
                  <a:prstClr val="white"/>
                </a:solidFill>
                <a:ea typeface="Times New Roman"/>
              </a:rPr>
              <a:t>Порядок очередного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836713"/>
            <a:ext cx="11695112" cy="5946243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sz="12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квалификационную категорию «педагог-мастер»:</a:t>
            </a:r>
            <a:endParaRPr lang="ru-RU" sz="12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лица, имеющие высшее или послевузовское педагогическое образование по соответствующему профилю, педагогический стаж не менее шести лет, соответствующие следующим профессиональным компетенциям: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соответствует общим требованиям квалификационной категории «педагог-исследователь», кроме того: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внедряет лучшие педагогические практики и наработки или разрабатывает программы, реализованные в организации образования и получившие одобрение на Республиканском учебно-методическом совете при Национальной академии образования имени Ы.Алтынсарина или на Республиканском учебно-методическом совете при Департаменте технического и профессионального образования,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является автором (соавтором)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 или рекомендованных Республиканским учебно-методическим советом при Департаменте технического и профессионального образования,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является экспертом международных чемпионатов уорлд скилс (WorldSkills) (конкурс профессионального мастерства) или тренером по повышению квалификации педагогов;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призером или победителем республиканских, или международных профессиональных конкурсов, или олимпиад или подготовил победителей, или призеров олимпиад, конкурсов, соревнований на республиканском или международном уровнях в соответствии с перечнем, утвержденным уполномоченным органом в сфере образования;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участником или призером, или обладателем звания «Лучший педагог» (при наличии);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распространяет опыт работы, используя интернет-ресурсы;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 наставничество и планирует развитие сети профессионального сообщества на уровне области, республики (при наличии);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входит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обобщает опыт на уровне республики, 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 исследование урока, в том числе </a:t>
            </a:r>
            <a:r>
              <a:rPr lang="kk-K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лессон стади (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Lesson Study), применяет инновационные методы, в том числе экшн рисёрч (Action Research);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умеет управлять, корректировать и оценивать свои решения и действия;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демонстрирует уроки на областном/республиканском уровнях, проводит рефлексию уроков, имеет положительные отзывы педагогов и методистов на проведенные уроки;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участвует в организации и проведении семинаров, конференций для педагогов на республиканских и (или) международных уровнях (при наличии).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373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677108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</a:t>
            </a:r>
            <a:b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ru-RU" sz="2000" b="1" dirty="0">
                <a:solidFill>
                  <a:prstClr val="white"/>
                </a:solidFill>
                <a:ea typeface="Times New Roman"/>
              </a:rPr>
              <a:t>Порядок очередного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3352" y="836712"/>
            <a:ext cx="11521280" cy="584775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50. Педагоги, которым до пенсии по возрасту остается не более четырех лет, освобождаются от процедуры аттестации. Имеющаяся квалификационная категория сохраняется до наступления пенсионного возраста на основании поданного им заявления. Приказ о продлении срока действия квалификационной категории издает руководитель организации образования. Действие приказа сохраняется до достижения пенсионного возраста. Пенсионный возраст установлен Законом Республики Казахстан  «О пенсионном обеспечении в Республике Казахстан».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 пенсионного возраста, продолжающие осуществлять педагогическую деятельность после выхода на пенсию, проходят процедуру аттестации на общих основаниях</a:t>
            </a:r>
            <a:r>
              <a:rPr lang="kk-KZ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53. Присвоение квалификационной категории педагогам осуществляется в соответствии со специальностью (квалификацией), указанной в дипломе об образовании, или документе о переподготовке с присвоением соответствующей квалификации по занимаемой должности</a:t>
            </a:r>
            <a:r>
              <a:rPr lang="kk-KZ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57. Педагоги, преподающие в специальных организациях образования, очередное присвоение квалификационной категории проходят в соответствии с дипломом, по профилю или документом о переподготовке, по соответствующему профилю в организациях образования.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64. При ведении деятельности в специальных организациях образования или специальных классах (групп) не по специальности, указанной в дипломе об образовании, очередное присвоение квалификационной категории проводится по занимаемой должности на основании документа о переподготовке по соответствующему профилю.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65. Педагоги, преподающие в общеобразовательных школах, реализующие инклюзивное образование, проходят очередное присвоение квалификационной категории в соответствии с указанной в дипломе специальностью при этом в портфолио отражают материалы по работе с детьми с особыми образовательными потребностями.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248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досрочного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4708981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66. Досрочное присвоение квалификационной категории допускается через два года после очередной аттестации. Заявление на досрочную аттестацию педагог подает при наличии соответствующих результатов деятельности не менее, чем за последние два года в порядке, определяемом настоящими Правилами по форме согласно приложению 15 к настоящим Правилам.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67. Для досрочного присвоения квалификационной категории «педагог-модератор» участвуют педагоги при соответствии не менее двум следующим требованиям: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окончившие высшее учебное заведение с правом преподавания предмета (дисциплины) на английском языке, имеющие сертификат (удостоверение), подтверждающие знание английского языка не ниже уровня С1 (по шкале сефр (CEFR) или имеющие диплом с присвоением академической степени «магистра» по научно-педагогическому профилю;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призерами или победителями конкурсов профессионального мастерства на уровне района (города областного /республиканского значения)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олимпиад, конкурсов, соревнований на областном уровне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997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досрочного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80728"/>
            <a:ext cx="11215736" cy="7674621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68. Для досрочного присвоения квалификационной категории «педагог-эксперт» участвуют педагоги при соответствии не менее четырем следующим требованиям: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призерами или победителями конкурсов профессионального мастерства на областном, республиканском уровнях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олимпиад, конкурсов, соревнований на областном, республиканском уровнях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удостоенные звания «Лучший педагог» районного/городского уровня;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владеющие английским языком на уровне не ниже С1 (по шкале сефр (CEFR) и преподающие предметы на английском языке;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кандидатами или мастерами спорта международного класса по профилирующему предмету;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мастера производственного обучения, имеющие самый высокий квалификационный разряд по профилю;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областных чемпионатов уорлд скилс (WorldSkills).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581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досрочного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1431760" cy="7635829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69. Для досрочного присвоения квалификационной категории «педагог-исследователь» участвуют педагоги при соответствии не менее пяти следующим требованиям (за исключением лиц, указанных в пятом абзаце настоящего пункта):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призерами или победителями конкурсов профессионального мастерства на республиканском, международном уровнях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олимпиад, конкурсов, соревнований на республиканском, международном уровнях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республиканских, или международных чемпионатов уорлд скилс (WorldSkills);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удостоенные звания «Лучший педагог» областного уровня;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имеющие ученую степень кандидата наук/доктора или доктора PhD и стаж педагогической работы не менее трех лет.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67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7408" y="1700808"/>
            <a:ext cx="102971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 Аттестация и процедура присвоения квалификационных категорий проводится                                     в соответствии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 «Правилами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и условиями проведения аттестации педагогов,занимающих должности в организациях образования, реализующих общеобразо-вательные учебные программы дошкольного воспитания и обучения, начального,  основного среднего и общего среднего образования, образовательные программы технического и профессионального, послесреднего, дополнительного, специализированного и специального образования, и иных гражданских служащих в области образования и науки», утвержденными приказом Министра образования и науки Республики Казахстан от</a:t>
            </a: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 </a:t>
            </a:r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января 2016 года №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83</a:t>
            </a:r>
          </a:p>
          <a:p>
            <a:pPr algn="ctr"/>
            <a:r>
              <a:rPr lang="kk-KZ" sz="1400" b="1" i="1" dirty="0">
                <a:solidFill>
                  <a:srgbClr val="0070C0"/>
                </a:solidFill>
                <a:latin typeface="Oswald"/>
              </a:rPr>
              <a:t>(с изменениями </a:t>
            </a:r>
            <a:r>
              <a:rPr lang="kk-KZ" sz="1400" b="1" i="1" dirty="0" smtClean="0">
                <a:solidFill>
                  <a:srgbClr val="0070C0"/>
                </a:solidFill>
                <a:latin typeface="Oswald"/>
              </a:rPr>
              <a:t>№533 </a:t>
            </a:r>
            <a:r>
              <a:rPr lang="kk-KZ" sz="1400" b="1" i="1" dirty="0">
                <a:solidFill>
                  <a:srgbClr val="0070C0"/>
                </a:solidFill>
                <a:latin typeface="Oswald"/>
              </a:rPr>
              <a:t>от </a:t>
            </a:r>
            <a:r>
              <a:rPr lang="kk-KZ" sz="1400" b="1" i="1" dirty="0" smtClean="0">
                <a:solidFill>
                  <a:srgbClr val="0070C0"/>
                </a:solidFill>
                <a:latin typeface="Oswald"/>
              </a:rPr>
              <a:t>30.12.2022г.)</a:t>
            </a:r>
            <a:endParaRPr lang="ru-RU" sz="1400" b="1" i="1" dirty="0">
              <a:solidFill>
                <a:srgbClr val="0070C0"/>
              </a:solidFill>
              <a:latin typeface="Oswald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95600" y="7677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ПРОВЕДЕНИИ АТТЕСТАЦИИ </a:t>
            </a: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ОРГАНИЗАЦИЙ ОБРАЗОВАНИЯ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6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досрочного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1"/>
            <a:ext cx="11575776" cy="8799224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70. Для досрочного присвоения квалификационной категории «педагог-мастер» участвуют педагоги при соответствии не менее шести следующим требованиям: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олимпиад, конкурсов, соревнований на международном уровне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победителями или призерами международных конкурсов профессионального мастерства в соответствии с перечнем, утвержденным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внедрившие лучшие педагогические практики и наработки или разработавшие программы, реализованные в организации образования и получившие одобрение на Республиканском учебно-методическом совете при Национальной академии образования имени Ы.Алтынсарина или на Республиканском учебно-методическом совете при Департаменте технического и профессионального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имеющие ученую степень кандидата наук/доктора или доктора PhD и стаж педагогической работы не менее пяти лет;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удостоенные звания «Лучший педагог» Республики Казахстан;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подготовившие победителей или призеров международных чемпионатов уорлд скилс (WorldSkills).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558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досрочного присвоения квалификационных категорий педагогам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116339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71. При досрочной аттестации при принятии Комиссией решения «не соответствует заявленной квалификационной категории» сохраняется имеющаяся квалификационная категория до завершения срока ее действия.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7312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присвоения квалификационной категории педагогам по упрощенному порядку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052737"/>
            <a:ext cx="11287744" cy="5133713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72. Лицам, вошедшим в Президентский кадровый резерв, выпускникам Nazarbayev University, зарубежных организаций высшего и послевузовского образования, входящих в список рекомендованных для обучения по программе «Болашақ» в момент поступления, решением комиссии присваивается квалификационная категория «педагог-модератор» без процедуры присвоения квалификационной категории в период не позднее пятилетнего срока после окончания организации высшего и послевузовского образования. Последующая аттестация проводится в сроки, определяемые настоящими Правилами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73. Квалификационная категория «педагог-модератор» присваивается без прохождения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аттестации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основании личного заявления лицам, имеющим стаж работы на производстве по соответствующей специальности или профилю не менее пяти последних лет на момент трудоустройства в организации технического и профессионального, послесреднего образования на должности педагогов по специальным дисциплинам и мастеров производственного обучения.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«педагог-эксперт» присваивается без прохождения аттестации на основании личного заявления лицам, имеющим стаж работы на производстве по соответствующей специальности или профилю более десяти последних лет на момент трудоустройства в организации технического и профессионального, послесреднего образования на должности педагогов по специальным дисциплинам и мастеров производственного обучения.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453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присвоения квалификационной категории педагогам по упрощенному порядку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052736"/>
            <a:ext cx="11431760" cy="8212009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80. Лицам, не имеющим педагогического образования, но имеющим сертификаты по уровню владения английским языком на основании личного заявления без прохождения процедуры аттестации присваивается квалификационная категория: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«педагог-эксперт»: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Тойфл/тойсол TEFL/TESOL (тичинг инглш ту спикерс оф азэ лэнгужес Teaching English to Speakers of Other Languages/ Тичинг инглиш әс э форинг лэнгуиж Teaching English as a Foreign Language);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«педагог-исследователь»: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Селта CELTA (сертифекейт ин инглиш лэнгуиж  тичинг то адалтс. Кембридж Certificate in English Language Teaching to Adults. Cambridge) рас энд эбав PASS B and above;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«педагог-мастер»: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Делта DELTA (диплом ин инглш лэнгуж тичинг ту адалтс Diploma in English Language Teaching to Adults) ) пас энд эбав Pass and above.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81. Педагогам, принятым на работу по Специальной программе, утвержденного постановлением Правительства Республики Казахстан от 13 июня 2022 года №390 «Об утверждении Правил привлечения лучших педагогов с соответствующим пакетом мер поддержки для регионов, имеющих дефицит учителей (Специальная программа)», на основании личного заявления присваивается квалификационная категория без прохождения процедуры аттестации: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выпускникам организаций высшего, послевузовского образования - «педагог-модератор»;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педагогам, имеющим квалификационную категорию «педагог-эксперт», «педагог-исследователь», - на одну ступень выше.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Полученная квалификационная категория сохраняется на период работы по Специальной программе. При переходе на другую работу – присваивается предыдущая квалификационная категория.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3180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0374312" cy="580763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82. Для сдачи ОЗП педагог подает заявление по специальности, указанной в дипломе или по основной должности по форме согласно приложению 16 настоящих Правил в организацию, определенную уполномоченным органом в области образования. При подаче заявления на прохождение ОЗП педагоги выбирают язык сдачи (казахский, русский), дату, время.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83. Оператором проведения ОЗП является организация, определенная уполномоченным органом образования. ОЗП проводится в электронном формате.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84. Прием заявлений для участия в ОЗП осуществляется в онлайн режиме.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85. ОЗП проводится в сроки, определенные уполномоченным органом в области образования, в соответствии с заявлением педагога.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86. В исключительных случаях (форс-мажорные обстоятельства) при истечении пятилетнего срока действия квалификационной категории педагога аттестационная комиссия продлевает  его срок действия на 1 (один) календарный год.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87. Кандидаты без стажа, окончившие организацию технического и профессионального, послесреднего или высшего и/или послевузовского образования по педагогическим специальностям, не имеющие стаж педагогической деятельности, принимаются на работу после успешного прохождения ОЗП. Для данных кандидатов без стажа квалификационная категория «педагог-стажер» присваивается в организации образования.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24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4653582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88. ОЗП проходят: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(два) раза в календарный год – бесплатно;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педагоги, претендующие на досрочную аттестацию 1 (один) раз в течение календарного года – бесплатно;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пробные (по желанию педагога) – на платной основе в течение календарного года.</a:t>
            </a:r>
            <a:r>
              <a:rPr lang="kk-KZ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Результаты пробного/платного тестирования не являются  основанием для прохождения аттестации;</a:t>
            </a:r>
            <a:endParaRPr lang="ru-RU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кандидаты без стажа, имеющие техническое и профессиональное, высшее и/или послевузовское образование, лица, желающие возобновить педагогическую деятельность: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(два) раза в течение календарного года – бесплатно;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руководители организаций образования, методических кабинетов (центров) 4 (четыре) раза в календарный год– бесплатно;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пробные (по желанию) – на платной основе в течение календарного года. Результаты пробного/платного тестирования не являются основанием для прохождения аттестации.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986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80728"/>
            <a:ext cx="11287744" cy="4690515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89. ОЗП состоит из следующих тестовых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заданий:</a:t>
            </a:r>
          </a:p>
          <a:p>
            <a:pPr indent="450215" algn="just">
              <a:spcAft>
                <a:spcPts val="0"/>
              </a:spcAft>
            </a:pP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Для педагогов специальных организаций образования и специальных педагогов организаций образования: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«Специальная педагогика» – двадцать заданий;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«Специальная психология» – десять заданий;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Для педагогов по физической культуре по выбору: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«Предметные знания» – тридцать заданий;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«Методика преподавания» – двадцать заданий;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кандидат без стажа, имеющий техническое и профессиональное, высшее и/или послевузовское образование по педагогическим (специальностям) направлениям, в том числе лица, желающие возобновить педагогическую деятельность: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«Предметные знания» – тридцать заданий; 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«Методика преподавания» – двадцать заданий;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9020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1431760" cy="7977569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90. Результат тестирования считается положительным при получении следующих баллов</a:t>
            </a: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Для педагогов специальных организаций образования и специальных педагогов организаций образования: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направлению «Специальная педагогика»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50 %;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«педагог-модератор» – 60%;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«педагог-эксперт» – 70%;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«педагог-исследователь» – 80 %;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«педагог-мастер» – 90 %;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направлению «Специальная психология»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50 %;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«педагог-модератор» – 60 %;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«педагог-эксперт» – 70 %;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«педагог-исследователь» – 80 %;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«педагог-мастер» – 90 %.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Для педагогов по физической культуре (кроме преподавателей специальных дисциплин по физической культуре организаций технического и профессионального, послесреднего образования):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направлению «Предметные знания»: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50 %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«педагог-модератор» – 60%;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«педагог-эксперт» – 70%;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«педагог-исследователь» – 80 %;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«педагог-мастер» – 90 %;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«Методика преподавания»: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50 %;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«педагог-модератор» – 60 %;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«педагог-эксперт» – 70 %;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«педагог-исследователь» – 80 %;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«педагог-мастер» – 90 %.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Для кандидатов без стажа, имеющих техническое и профессиональное, высшее и/или послевузовское образование по педагогическим (специальностям) направлениям: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«Предметные знания»: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50%;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«Методика преподавания»: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«педагог» – 40 %.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178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836713"/>
            <a:ext cx="11431760" cy="5170646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92. Время сдачи ОЗП составляет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предметов «Математика», «Физика», «Химия», «Информатика» – сто двадцать пять минут;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направлений «Дошкольное образование» восемьдесят минут;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направлений «Дополнительное образование» – восемьдесят;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иных педагогов – девяносто минут</a:t>
            </a:r>
            <a:r>
              <a:rPr lang="kk-KZ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93. Для проведения ОЗП педагогов организация, определенная уполномоченным органом, разрабатывает базу тестовых заданий.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94. На сайте организации, определенной уполномоченным органом образования, размещается в открытом доступе спецификации тестовых заданий ОЗП, темы эссе и перечень рекомендуемой литературы для 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подготовки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kk-KZ" u="sng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110. Результат ОЗП – сертификат о прохождении ОЗП по форме согласно приложению 20 настоящих Правил – направляется в личный кабинет педагога. При проведении апелляции сертификат о прохождении ОЗП с учетом апелляции направляется в личный кабинет педагога.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121. Результат ОЗП считать действительным на один год.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1851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1"/>
            <a:ext cx="11431760" cy="4376583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122. При недостаточном количестве баллов на заявленную категорию при очередной аттестации педагога на присвоение (подтверждение) квалификационной категории в аттестационный период январь-май (август - декабрь) квалификационная категория сохраняется до истечения ее срока, далее квалификационная категория снижается на один уровень ниже.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по первоначально заявленной квалификационной категории после прохождения ОЗП.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123. Педагоги, имеющие 30 и более лет педагогического стажа по профилю, при подтверждении ранее присвоенной квалификационной категории по новой системе освобождаются от сдачи ОЗП и проходят комплексное обобщение результатов деятельности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повышении квалификационной категории - проходят на общих основаниях.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124. Педагоги, имеющие 30 и более лет педагогического  стажа по профилю,  а также имеющие «первую», «высшую» категории по старой системе, при переходе на квалификационную категорию «педагог-модератор» освобождаются от сдачи ОЗП и проходят комплексное обобщение результатов деятельности. </a:t>
            </a:r>
            <a:endParaRPr lang="ru-RU" sz="14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получении квалификационной категории «педагог-эксперт», «педагог-исследователь», «педагог-мастер» проходят на общих основаниях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08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ru-RU" dirty="0" smtClean="0">
                <a:ea typeface="Times New Roman"/>
              </a:rPr>
              <a:t>Основные </a:t>
            </a:r>
            <a:r>
              <a:rPr lang="ru-RU" dirty="0">
                <a:ea typeface="Times New Roman"/>
              </a:rPr>
              <a:t>понятия: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0855696" cy="5800049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1) аттестуемый – лицо, проходящее аттестацию и претендующее на присвоение (подтверждение) квалификационной категории в соответствии с настоящими Правилами;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аттестация – процедура, проводимая с целью определения уровня квалификации педагогов, по результатам которой присваиваются (подтверждаются) квалификационные категории согласно настоящих Правил;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3) аттестационная комиссия – коллегиальный орган, уполномоченный проводить процедуру аттестации педагогов (далее - Комиссия);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4) аттестационный период – промежуток времени в календарном году (январь-май, август-декабрь), в течение которого аттестуемый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педагог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проходит квалификационную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оценку, комплексное аналитическое обобщение результатов деятельности, подает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заявление на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Оценку знаний педагога в соответствии с настоящими Правилами;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апелляция – процедура пересмотра результатов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оценки знаний педагогов, которая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осуществляется по запросу педагога посредством информационных коммуникационных технологий в соответствии с настоящими Правилами;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республиканская комиссия по рассмотрению апелляций (далее –комиссия по апелляции) – комиссия, создаваемая уполномоченным органом в области образования, которая принимает решение по спорным вопросам при несогласии педагогов с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результатами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оценки знаний педагогов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7) квалификационная категория – уровень профессиональной компетентности педагога, соответствующий квалификационным требованиям согласно приказу Министра образования и науки Республики Казахстан от 13 июля 2009 года № 338 "Об утверждении Типовых квалификационных характеристик должностей педагогических работников и приравненных к ним лиц" (зарегистрирован в Реестре государственной регистрации нормативных правовых актов № 5750) (далее – приказ № 338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 или профессиональному стандарту утвержденному приказом Министра просвещения Республики Казахстан «Об утверждении профессионального стандарта «Педагог» 15 декабря 2022 года №500) (далее-профессиональный стандарт);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8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комплексное аналитическое обобщение результатов деятельности – процедура оценки соответствия достижений аттестуемого уровням квалификационных требований;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9) государственная услуга – одна из форм реализации отдельных государственных функций, осуществляемых в индивидуальном порядке по обращению или без обращения </a:t>
            </a:r>
            <a:r>
              <a:rPr lang="ru-RU" sz="1100" dirty="0" err="1">
                <a:solidFill>
                  <a:srgbClr val="000000"/>
                </a:solidFill>
                <a:latin typeface="Times New Roman"/>
                <a:ea typeface="Times New Roman"/>
              </a:rPr>
              <a:t>услугополучателей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 и направленных на реализацию их прав, свобод и законных интересов, предоставление им соответствующих материальных или нематериальных благ;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10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перечень основных требований к оказанию государственной услуги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перечень документов и сведений, </a:t>
            </a:r>
            <a:r>
              <a:rPr lang="ru-RU" sz="1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истребуемых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у </a:t>
            </a:r>
            <a:r>
              <a:rPr lang="ru-RU" sz="11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услугополучателя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для  оказания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государственной услуги, включающий характеристики процесса, форму, содержание и результат оказания, а также иные сведения с учетом особенностей предоставления государственной услуги;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11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педагог - лицо, имеющее педагогическое или иное профессиональное образование по соответствующему профилю и осуществляющее профессиональную деятельность педагога по обучению и воспитанию обучающихся и (или) воспитанников, методическому сопровождению или организации образовательной деятельности;</a:t>
            </a:r>
            <a:endParaRPr lang="ru-RU" sz="1100" dirty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latin typeface="Times New Roman"/>
                <a:ea typeface="Times New Roman"/>
              </a:rPr>
              <a:t>  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)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оценка знаний педагога (далее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ОЗП)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– процедура, проводимая в целях определения уровня профессиональной компетентности педагога, по тестам, разработанным уполномоченным органом в области образования в соответствии с настоящими Правилами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13) </a:t>
            </a:r>
            <a:r>
              <a:rPr lang="ru-RU" sz="1100" dirty="0">
                <a:solidFill>
                  <a:srgbClr val="000000"/>
                </a:solidFill>
                <a:latin typeface="Times New Roman"/>
                <a:ea typeface="Times New Roman"/>
              </a:rPr>
              <a:t>ц</a:t>
            </a:r>
            <a:r>
              <a:rPr lang="ru-RU" sz="11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ифровой профиль педагога-электронные данные педагога, загруженные в информационной системе Национальной образовательной базы данных (далее-НОБД).</a:t>
            </a:r>
            <a:endParaRPr lang="ru-RU" sz="11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1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проведения ОЗП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4099584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125. При несвоевременной подаче заявления педагогом на очередную аттестацию на присвоение (подтверждение) квалификационной категории в аттестационный период август-декабрь (январь – май) квалификационная категория снижается на один уровень ниже. Сниженная квалификационная категория сохраняется до следующего аттестационного периода август-декабрь (январь – май).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следующий аттестационный период педагог проходит аттестацию по ранее действующей квалификационную категорию в соответствии с приказом №338 или профессиональным стандартом.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126. При недостаточном количестве баллов на заявленную категорию за педагогом, имеющим «вторую», «первую», «высшую» категории, в аттестационный период январь-май (август - декабрь) квалификационная категория сохраняется до истечения его срока, далее – снижается на один уровень ниже. Сниженная квалификационная категория сохраняется до следующего аттестационного периода август-декабрь (январь – май).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следующий аттестационный период педагог проходит аттестацию по квалификационной категории по новой модели в соответствии с приказом №338 или профессиональным стандартом.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651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написания эссе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2936188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127. По окончании тестирования педагог и руководитель организации образования (методических кабинетов (центров) при очередной аттестации пишут эссе. Общее затрачиваемое время - 60 минут. Количество слов – 250-300 слов. Тема эссе ежегодно определяется уполномоченным органом в области образования. Написанное эссе отображается в личном кабинете педагога/руководителя по соответствующей ссылке или в профиле педагога. 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128. Написанное эссе направляется в личный кабинет педагога/руководителя или отображается в информационной системе.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129. Написанное эссе не является основанием для отказа от присвоения квалификационной категории.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46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107996"/>
          </a:xfrm>
        </p:spPr>
        <p:txBody>
          <a:bodyPr/>
          <a:lstStyle/>
          <a:p>
            <a:pPr indent="311150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основных требований к оказанию государственной услуги «Прием документов для прохождения аттестации педагогов»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08720"/>
            <a:ext cx="11503768" cy="6267870"/>
          </a:xfrm>
        </p:spPr>
        <p:txBody>
          <a:bodyPr/>
          <a:lstStyle/>
          <a:p>
            <a:pPr marR="90805"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заявление;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459740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диплом об образовании;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4597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3) документ о прохождении курсов переподготовки (при наличии);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4597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4) документ, подтверждающий трудовую деятельность работника.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 образовании и трудовой деятельности получаются из информационных систем соответствующих государственных органов посредством шлюза электронного правительства.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отсутствии информации, заявитель прикладывает подтверждающие документы.          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этом для прохождения аттестации аттестационная комиссия соответствующего уровня запрашивает по информационной системе следующие данные: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удостоверение и приказ о присвоенной квалификационной категории (для лиц, ранее имевших квалификационную категорию);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документы, подтверждающие профессиональные достижения;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на квалификационную категорию «педагог-исследователь» или «педагог-мастер» - обобщение опыта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анализы уроков, отзывы коллег, заместителей руководителя, руководителя, методистов, родителей;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выписка из протокола заседания педагогического совета, согласно приложению 31 к настоящим Правилам;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0805" indent="369570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документы, вытекающие из критериев оценки, утвержденных настоящими Правилами.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5250" indent="459740" algn="just"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отсутствии информационной системы, заявитель прикладывает подтверждающие документы в бумажном формате.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265" marR="95250" indent="318770" algn="just">
              <a:lnSpc>
                <a:spcPct val="115000"/>
              </a:lnSpc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Сертификат о прохождении курсов повышения квалификации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по программам, согласованным с уполномоченным органом в области образования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, реализуемым организациями повышения квалификации 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включенных в список в соответствии с приказом Министра образования и науки Республики Казахстан 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№95 от 28 января 2016 года (зарегистрирован в Реестре  государственной  регистрации  нормативных  правовых  актов  под № 13420)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и документы, подтверждающие профессиональные достижения и обобщение,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рассматриваются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Комиссией на официальных сайтах управлений образования и М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РК (подведомственные организации)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или на информационных системах;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265" marR="95250" indent="459740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подтверждающие достижения обучающихся/воспитанников (за исключением методистов методических кабинетов (центров), педагогов ПМПК, КППК, РЦ); рассматриваются аттестационной комиссией на официальных сайтах управлений образования и РНПЦ «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Дарын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информационных системах,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перечнем республиканских и международных олимпиад, конкурсов и соревнований, утвержденным уполномоченным органом в области образования.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337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1566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оценивания портфолио педагога на присвоение (подтверждение) квалификационной </a:t>
            </a:r>
            <a:r>
              <a:rPr lang="kk-KZ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специальных педагогов, педагогов специальных классов (групп) в организациях образования</a:t>
            </a:r>
            <a:r>
              <a:rPr lang="kk-KZ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специальных педагогов, педагогов специальных классов (групп) в организациях образования)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371710"/>
              </p:ext>
            </p:extLst>
          </p:nvPr>
        </p:nvGraphicFramePr>
        <p:xfrm>
          <a:off x="407370" y="710841"/>
          <a:ext cx="11449270" cy="559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9854">
                  <a:extLst>
                    <a:ext uri="{9D8B030D-6E8A-4147-A177-3AD203B41FA5}">
                      <a16:colId xmlns:a16="http://schemas.microsoft.com/office/drawing/2014/main" val="4038858389"/>
                    </a:ext>
                  </a:extLst>
                </a:gridCol>
                <a:gridCol w="2289854">
                  <a:extLst>
                    <a:ext uri="{9D8B030D-6E8A-4147-A177-3AD203B41FA5}">
                      <a16:colId xmlns:a16="http://schemas.microsoft.com/office/drawing/2014/main" val="2705609001"/>
                    </a:ext>
                  </a:extLst>
                </a:gridCol>
                <a:gridCol w="2289854">
                  <a:extLst>
                    <a:ext uri="{9D8B030D-6E8A-4147-A177-3AD203B41FA5}">
                      <a16:colId xmlns:a16="http://schemas.microsoft.com/office/drawing/2014/main" val="3779107507"/>
                    </a:ext>
                  </a:extLst>
                </a:gridCol>
                <a:gridCol w="2289854">
                  <a:extLst>
                    <a:ext uri="{9D8B030D-6E8A-4147-A177-3AD203B41FA5}">
                      <a16:colId xmlns:a16="http://schemas.microsoft.com/office/drawing/2014/main" val="3138747402"/>
                    </a:ext>
                  </a:extLst>
                </a:gridCol>
                <a:gridCol w="2289854">
                  <a:extLst>
                    <a:ext uri="{9D8B030D-6E8A-4147-A177-3AD203B41FA5}">
                      <a16:colId xmlns:a16="http://schemas.microsoft.com/office/drawing/2014/main" val="1728724337"/>
                    </a:ext>
                  </a:extLst>
                </a:gridCol>
              </a:tblGrid>
              <a:tr h="4072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оценивания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-модератор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-эксперт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-исследователь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 </a:t>
                      </a:r>
                      <a:r>
                        <a:rPr lang="ru-RU" sz="1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-мастер</a:t>
                      </a:r>
                      <a:endParaRPr lang="ru-RU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9455995"/>
                  </a:ext>
                </a:extLst>
              </a:tr>
              <a:tr h="349100">
                <a:tc rowSpan="2"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Качество преподавания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анализ урока/занятия (лист по новой форме)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404147"/>
                  </a:ext>
                </a:extLst>
              </a:tr>
              <a:tr h="407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2-х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 текущий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-х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 текущий год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-х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 текущий год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-х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 текущий год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0485328"/>
                  </a:ext>
                </a:extLst>
              </a:tr>
              <a:tr h="349100">
                <a:tc rowSpan="2"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Результаты наблюдения урока/занятия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отзывы коллег, методистов, руководителей, заместителей руководителя, родителей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371836"/>
                  </a:ext>
                </a:extLst>
              </a:tr>
              <a:tr h="52365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 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менее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2850359"/>
                  </a:ext>
                </a:extLst>
              </a:tr>
              <a:tr h="305914">
                <a:tc rowSpan="2"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Достижения педагога в профессиональных конкурсах или олимпиадах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Победитель или призер</a:t>
                      </a: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участник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863326"/>
                  </a:ext>
                </a:extLst>
              </a:tr>
              <a:tr h="10904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района/города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области/городов республиканского значения и столицы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(при наличии)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области/городов республиканского значения и столицы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(при наличии)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Республиканский или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международныйуровень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(при наличии)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11125" indent="540385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9567734"/>
                  </a:ext>
                </a:extLst>
              </a:tr>
              <a:tr h="38103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Обобщение педагогического опыта, или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внедрение лучших педагогических практик и наработок или предоставление разработанных программы, реализованных в организации образования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выступление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семинарах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конференциях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форумах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846087"/>
                  </a:ext>
                </a:extLst>
              </a:tr>
              <a:tr h="1409993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области/городов (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ссылки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или разработка методических материалов (представляется решение учебно-методического совета соответствующего уровня 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(при управлении образования)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11125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уровне республики (международный) (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или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одобрение Республиканского учебно-методического совета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944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9733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1015663"/>
          </a:xfrm>
        </p:spPr>
        <p:txBody>
          <a:bodyPr/>
          <a:lstStyle/>
          <a:p>
            <a:r>
              <a:rPr lang="kk-KZ" sz="1400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Критерии оценивания портфолио педагога на присвоение (подтверждение) квалификационной категории(для специальных педагогов, педагогов специальных классов (групп) в организациях образования)</a:t>
            </a:r>
            <a:r>
              <a:rPr lang="ru-RU" sz="14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kk-KZ" sz="1400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(для специальных педагогов, педагогов специальных классов (групп) в организациях образования)</a:t>
            </a:r>
            <a:r>
              <a:rPr lang="ru-RU" sz="18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534959"/>
              </p:ext>
            </p:extLst>
          </p:nvPr>
        </p:nvGraphicFramePr>
        <p:xfrm>
          <a:off x="1127449" y="1007725"/>
          <a:ext cx="9775502" cy="2330153"/>
        </p:xfrm>
        <a:graphic>
          <a:graphicData uri="http://schemas.openxmlformats.org/drawingml/2006/table">
            <a:tbl>
              <a:tblPr firstRow="1" firstCol="1" bandRow="1"/>
              <a:tblGrid>
                <a:gridCol w="2927462">
                  <a:extLst>
                    <a:ext uri="{9D8B030D-6E8A-4147-A177-3AD203B41FA5}">
                      <a16:colId xmlns:a16="http://schemas.microsoft.com/office/drawing/2014/main" val="1781133019"/>
                    </a:ext>
                  </a:extLst>
                </a:gridCol>
                <a:gridCol w="2063222">
                  <a:extLst>
                    <a:ext uri="{9D8B030D-6E8A-4147-A177-3AD203B41FA5}">
                      <a16:colId xmlns:a16="http://schemas.microsoft.com/office/drawing/2014/main" val="2555029093"/>
                    </a:ext>
                  </a:extLst>
                </a:gridCol>
                <a:gridCol w="2416222">
                  <a:extLst>
                    <a:ext uri="{9D8B030D-6E8A-4147-A177-3AD203B41FA5}">
                      <a16:colId xmlns:a16="http://schemas.microsoft.com/office/drawing/2014/main" val="3841526668"/>
                    </a:ext>
                  </a:extLst>
                </a:gridCol>
                <a:gridCol w="1711441">
                  <a:extLst>
                    <a:ext uri="{9D8B030D-6E8A-4147-A177-3AD203B41FA5}">
                      <a16:colId xmlns:a16="http://schemas.microsoft.com/office/drawing/2014/main" val="1870426445"/>
                    </a:ext>
                  </a:extLst>
                </a:gridCol>
                <a:gridCol w="657155">
                  <a:extLst>
                    <a:ext uri="{9D8B030D-6E8A-4147-A177-3AD203B41FA5}">
                      <a16:colId xmlns:a16="http://schemas.microsoft.com/office/drawing/2014/main" val="4161820226"/>
                    </a:ext>
                  </a:extLst>
                </a:gridCol>
              </a:tblGrid>
              <a:tr h="464626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специальных педагогов, педагогов специальных классов (групп) в организациях образования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401381"/>
                  </a:ext>
                </a:extLst>
              </a:tr>
              <a:tr h="23933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реализации индивидуальной развивающей программы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(за исключением педагогов ПМПК)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 развития ребенка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46726"/>
                  </a:ext>
                </a:extLst>
              </a:tr>
              <a:tr h="1626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 (детей)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 (детей)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 (детей)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40% (детей)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02" marR="523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866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0773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1354217"/>
          </a:xfrm>
        </p:spPr>
        <p:txBody>
          <a:bodyPr/>
          <a:lstStyle/>
          <a:p>
            <a:pPr algn="ctr"/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УДАЧИ!!!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23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369332"/>
          </a:xfrm>
        </p:spPr>
        <p:txBody>
          <a:bodyPr/>
          <a:lstStyle/>
          <a:p>
            <a:r>
              <a:rPr lang="ru-RU" dirty="0" smtClean="0"/>
              <a:t>Аттестация педагогов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730375"/>
            <a:ext cx="10374312" cy="4296561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Аттестация педагогов проводится не реже одного раза в пять лет в соответствии с подпунктом 3) пункта 1 статьи 15 Закона Республики Казахстан "О статусе педагога", руководителей организаций образования – один раз в три года в соответствии с пунктом 5 статьи 44 Закона Республики Казахстан "Об образовании", заместителей руководителя организаций образования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один раз в три года в соответствии с параграфом 2 главы 4 настоящих Правил.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0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31704" y="121014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</a:rPr>
              <a:t>АТТЕСТАЦИЯ ПЕДАГОГОВ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9376" y="980728"/>
            <a:ext cx="11305256" cy="438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kern="50" spc="10" dirty="0">
                <a:latin typeface="Oswald"/>
                <a:ea typeface="Times New Roman" panose="02020603050405020304" pitchFamily="18" charset="0"/>
              </a:rPr>
              <a:t>	Приказом первого руководителя этих государственных органов создаются Комиссии для следующих квалификационных категорий</a:t>
            </a:r>
            <a:r>
              <a:rPr lang="ru-RU" sz="2000" kern="50" spc="10" dirty="0" smtClean="0">
                <a:latin typeface="Oswald"/>
                <a:ea typeface="Times New Roman" panose="02020603050405020304" pitchFamily="18" charset="0"/>
              </a:rPr>
              <a:t>:</a:t>
            </a:r>
            <a:endParaRPr lang="ru-RU" sz="2000" kern="50" spc="10" dirty="0">
              <a:latin typeface="Oswald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50" spc="10" dirty="0">
                <a:latin typeface="Oswald"/>
                <a:ea typeface="Times New Roman" panose="02020603050405020304" pitchFamily="18" charset="0"/>
              </a:rPr>
              <a:t>	в организациях образования </a:t>
            </a:r>
            <a:r>
              <a:rPr lang="ru-RU" sz="2000" kern="50" spc="10" dirty="0" smtClean="0">
                <a:latin typeface="Oswald"/>
                <a:ea typeface="Times New Roman" panose="02020603050405020304" pitchFamily="18" charset="0"/>
              </a:rPr>
              <a:t>– </a:t>
            </a:r>
            <a:r>
              <a:rPr lang="ru-RU" sz="2000" b="1" kern="50" spc="10" dirty="0" smtClean="0">
                <a:solidFill>
                  <a:srgbClr val="376092"/>
                </a:solidFill>
                <a:latin typeface="Oswald"/>
                <a:ea typeface="Times New Roman" panose="02020603050405020304" pitchFamily="18" charset="0"/>
              </a:rPr>
              <a:t>«педагог-стажер», </a:t>
            </a:r>
            <a:r>
              <a:rPr lang="ru-RU" sz="2000" b="1" kern="50" spc="10" dirty="0" smtClean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«педагог»;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50" spc="10" dirty="0">
                <a:latin typeface="Oswald"/>
                <a:ea typeface="Times New Roman" panose="02020603050405020304" pitchFamily="18" charset="0"/>
              </a:rPr>
              <a:t>	в органах отдела образования района, города областного значения - «</a:t>
            </a:r>
            <a:r>
              <a:rPr lang="ru-RU" sz="2000" b="1" kern="50" spc="10" dirty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педагог-модератор», «заместитель руководителя третьей квалификационной категории» или «руководитель-организатор», «заместитель руководителя второй квалификационной категории</a:t>
            </a:r>
            <a:r>
              <a:rPr lang="ru-RU" sz="2000" b="1" kern="50" spc="10" dirty="0" smtClean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»;</a:t>
            </a:r>
            <a:endParaRPr lang="ru-RU" sz="2000" kern="50" spc="10" dirty="0">
              <a:latin typeface="Oswald"/>
              <a:ea typeface="Times New Roman" panose="02020603050405020304" pitchFamily="18" charset="0"/>
            </a:endParaRPr>
          </a:p>
          <a:p>
            <a:pPr algn="just"/>
            <a:r>
              <a:rPr lang="ru-RU" sz="2000" kern="50" spc="10" dirty="0">
                <a:latin typeface="Oswald"/>
                <a:ea typeface="Times New Roman" panose="02020603050405020304" pitchFamily="18" charset="0"/>
              </a:rPr>
              <a:t>	в органах управления образования области, города республиканского значения и столицы - </a:t>
            </a:r>
            <a:r>
              <a:rPr lang="ru-RU" sz="2000" b="1" kern="50" spc="10" dirty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«педагог-эксперт» и «педагог-исследователь», «заместитель руководителя первой квалификационной категории</a:t>
            </a:r>
            <a:r>
              <a:rPr lang="ru-RU" sz="2000" b="1" kern="50" spc="10" dirty="0" smtClean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», «руководитель-менеджер», </a:t>
            </a:r>
            <a:r>
              <a:rPr lang="ru-RU" sz="2000" b="1" kern="50" spc="10" dirty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«руководитель-лидер</a:t>
            </a:r>
            <a:r>
              <a:rPr lang="ru-RU" sz="2000" b="1" kern="50" spc="10" dirty="0" smtClean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»; </a:t>
            </a:r>
            <a:endParaRPr lang="ru-RU" sz="2000" b="1" kern="50" spc="10" dirty="0">
              <a:solidFill>
                <a:srgbClr val="0070C0"/>
              </a:solidFill>
              <a:latin typeface="Oswald"/>
              <a:ea typeface="Times New Roman" panose="02020603050405020304" pitchFamily="18" charset="0"/>
            </a:endParaRPr>
          </a:p>
          <a:p>
            <a:endParaRPr lang="ru-RU" sz="2000" kern="50" spc="10" dirty="0">
              <a:latin typeface="Oswald"/>
              <a:ea typeface="Times New Roman" panose="02020603050405020304" pitchFamily="18" charset="0"/>
            </a:endParaRPr>
          </a:p>
          <a:p>
            <a:r>
              <a:rPr lang="ru-RU" sz="2000" kern="50" spc="10" dirty="0">
                <a:latin typeface="Oswald"/>
                <a:ea typeface="Times New Roman" panose="02020603050405020304" pitchFamily="18" charset="0"/>
              </a:rPr>
              <a:t>	при уполномоченном органе в области образования - </a:t>
            </a:r>
            <a:r>
              <a:rPr lang="ru-RU" sz="2000" b="1" kern="50" spc="10" dirty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«педагог-мастер».</a:t>
            </a:r>
          </a:p>
        </p:txBody>
      </p:sp>
    </p:spTree>
    <p:extLst>
      <p:ext uri="{BB962C8B-B14F-4D97-AF65-F5344CB8AC3E}">
        <p14:creationId xmlns:p14="http://schemas.microsoft.com/office/powerpoint/2010/main" val="33542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31704" y="121014"/>
            <a:ext cx="489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solidFill>
                  <a:schemeClr val="bg1"/>
                </a:solidFill>
              </a:rPr>
              <a:t>АТТЕСТАЦИЯ ПЕДАГОГОВ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7040" y="792535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/>
              <a:t>ЭТАПЫ АТТЕСТАЦИИ  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9336" y="1222250"/>
            <a:ext cx="110172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b="1" kern="50" spc="10" dirty="0">
                <a:latin typeface="Oswald"/>
                <a:ea typeface="Times New Roman" panose="02020603050405020304" pitchFamily="18" charset="0"/>
              </a:rPr>
              <a:t>для педагогов</a:t>
            </a:r>
            <a:r>
              <a:rPr lang="ru-RU" kern="50" spc="10" dirty="0">
                <a:latin typeface="Oswald"/>
                <a:ea typeface="Times New Roman" panose="02020603050405020304" pitchFamily="18" charset="0"/>
              </a:rPr>
              <a:t>: </a:t>
            </a:r>
          </a:p>
          <a:p>
            <a:pPr indent="449580" algn="just">
              <a:spcAft>
                <a:spcPts val="0"/>
              </a:spcAft>
            </a:pPr>
            <a:endParaRPr lang="ru-RU" sz="1400" kern="50" dirty="0">
              <a:latin typeface="Oswald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ru-RU" sz="1600" b="1" kern="50" spc="10" dirty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квалификационная </a:t>
            </a:r>
            <a:r>
              <a:rPr lang="ru-RU" sz="1600" b="1" kern="50" spc="10" dirty="0" smtClean="0">
                <a:solidFill>
                  <a:srgbClr val="0070C0"/>
                </a:solidFill>
                <a:latin typeface="Oswald"/>
                <a:ea typeface="Times New Roman" panose="02020603050405020304" pitchFamily="18" charset="0"/>
              </a:rPr>
              <a:t>оценка (исключается при использовании информационной системы в связи с автоматизацией процедуры)-проводится организациями образования и включает рассмотрение документов на соответствие перечню документов, изложенных в перечне основных требований к оказанию государственной услуги по форме согласно приложению 1 настоящих Правил; </a:t>
            </a:r>
            <a:endParaRPr lang="ru-RU" sz="1400" b="1" kern="50" dirty="0">
              <a:solidFill>
                <a:srgbClr val="0070C0"/>
              </a:solidFill>
              <a:latin typeface="Oswald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ru-RU" sz="1600" kern="50" spc="10" dirty="0">
                <a:solidFill>
                  <a:prstClr val="black"/>
                </a:solidFill>
                <a:latin typeface="Oswald"/>
                <a:ea typeface="Times New Roman" panose="02020603050405020304" pitchFamily="18" charset="0"/>
              </a:rPr>
              <a:t>комплексное аналитическое обобщение результатов </a:t>
            </a:r>
            <a:r>
              <a:rPr lang="ru-RU" sz="1600" kern="50" spc="10" dirty="0" smtClean="0">
                <a:solidFill>
                  <a:prstClr val="black"/>
                </a:solidFill>
                <a:latin typeface="Oswald"/>
                <a:ea typeface="Times New Roman" panose="02020603050405020304" pitchFamily="18" charset="0"/>
              </a:rPr>
              <a:t>деятельности.</a:t>
            </a:r>
            <a:endParaRPr lang="ru-RU" sz="1400" kern="50" dirty="0">
              <a:solidFill>
                <a:prstClr val="black"/>
              </a:solidFill>
              <a:latin typeface="Oswald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ru-RU" sz="1600" kern="50" spc="10" dirty="0" smtClean="0">
                <a:latin typeface="Oswald"/>
                <a:ea typeface="Times New Roman" panose="02020603050405020304" pitchFamily="18" charset="0"/>
              </a:rPr>
              <a:t>ОЗП и написание </a:t>
            </a:r>
            <a:r>
              <a:rPr lang="ru-RU" sz="1600" kern="50" spc="10" dirty="0" smtClean="0">
                <a:latin typeface="Oswald"/>
                <a:ea typeface="Times New Roman" panose="02020603050405020304" pitchFamily="18" charset="0"/>
              </a:rPr>
              <a:t>эссе.</a:t>
            </a:r>
            <a:endParaRPr lang="ru-RU" sz="1600" kern="50" spc="10" dirty="0">
              <a:latin typeface="Oswald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19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pPr lvl="0" eaLnBrk="1" hangingPunct="1"/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АТТЕСТАЦИЯ ПЕДАГОГОВ</a:t>
            </a:r>
            <a: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/>
            </a:r>
            <a:br>
              <a:rPr lang="ru-RU" b="1" kern="1200" dirty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</a:br>
            <a:r>
              <a:rPr lang="ru-RU" b="1" kern="1200" dirty="0" smtClean="0">
                <a:solidFill>
                  <a:prstClr val="white"/>
                </a:solidFill>
                <a:latin typeface="Calibri" pitchFamily="34" charset="0"/>
                <a:ea typeface="+mn-ea"/>
                <a:cs typeface="Arial" pitchFamily="34" charset="0"/>
              </a:rPr>
              <a:t>порядок проведения квалификационной оценки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980728"/>
            <a:ext cx="11215736" cy="4136517"/>
          </a:xfrm>
        </p:spPr>
        <p:txBody>
          <a:bodyPr/>
          <a:lstStyle/>
          <a:p>
            <a:pPr indent="540385"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Квалификационная оценка педагогов проводится организациями образования и включает рассмотрение документов на соответствие перечню документов, изложенных в перечне основных требований к оказанию государственной услуги (далее – перечень основных требований) по форме согласно приложению 1 настоящих Правил.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Документы аттестуемых педагогов заполняются в информационной системе (при отсутствии информационной системы подаются в электронном или бумажном формате), по результатам которого выдается уведомление или расписка о приеме или отказе в приеме документов согласно приложениям 2, 3, 4 и 5 настоящих Правил в соответствии с требованиями, изложенными в параграфе 1 настоящих Правил</a:t>
            </a:r>
            <a:r>
              <a:rPr lang="kk-KZ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82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050" y="-7938"/>
            <a:ext cx="9613900" cy="738664"/>
          </a:xfrm>
        </p:spPr>
        <p:txBody>
          <a:bodyPr/>
          <a:lstStyle/>
          <a:p>
            <a:r>
              <a:rPr lang="kk-KZ" b="1" kern="1200" dirty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>АТТЕСТАЦИЯ ПЕДАГОГОВ </a:t>
            </a:r>
            <a:r>
              <a:rPr lang="kk-KZ" b="1" kern="1200" dirty="0" smtClean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  <a:t/>
            </a:r>
            <a:br>
              <a:rPr lang="kk-KZ" b="1" kern="1200" dirty="0" smtClean="0">
                <a:solidFill>
                  <a:prstClr val="white"/>
                </a:solidFill>
                <a:latin typeface="Calibri" pitchFamily="34" charset="0"/>
                <a:cs typeface="Arial" pitchFamily="34" charset="0"/>
              </a:rPr>
            </a:br>
            <a:r>
              <a:rPr lang="kk-KZ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оказания государственной услуги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6888" y="1124744"/>
            <a:ext cx="11143728" cy="5687711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 На основании заявления педагога (до истечения срока действующей категории) и после квалификационной оценки (исключается при использовании информационной системы в связи с автоматизацией процедуры) проводится процедура дальнейшей аттестации: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педагогов – комплексное аналитическое обобщение результатов деятельности в соответствии с главой 3 настоящих Правил;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руководителей и заместителей руководителей организаций образования (методических кабинетов (центров), методистов (методических кабинетов (центров), – в соответствии с главой 4 настоящих Правил</a:t>
            </a:r>
            <a:r>
              <a:rPr lang="kk-KZ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19. Для получения государственной услуги по аттестации педагогов физическими лицами (далее – услугополучатель) предоставляются заявления по форме согласно приложению 6 к настоящим Правилам: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Министерство просвещения Республики Казахстан (далее – Министерство), Управления образования областей, городов Астана, Алматы и Шымкент, отделы образования районов и городов областного значения, организации образования по информационной системе;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через некоммерческое акционерное общество «Государственная корпорация «Правительство для граждан» (далее – Государственная корпорация);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через веб-портал «электронного правительства» egov.kz. (далее – портал).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Заявление подается с соблюдением сроков прохождения и последовательности категории в соответствии с приказом №338 или профессиональным стандартом с учетом общего педагогического стажа.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084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83432" y="980728"/>
            <a:ext cx="105851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Для проведения процедуры присвоения (подтверждения) квалификационных категорий на соответствие заявленной квалификационной категории создается экспертный совет отдельно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 каждому предмету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или по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0259" y="1700808"/>
            <a:ext cx="1093437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Экспертный совет рассматривает и оценивает портфолио педагогов на присвоение (подтверждение) квалификационных категорий в соответствии с критериями оценивания портфолио педагогов на присвоение (подтверждение) квалификационных категорий по форме согласно приложению 8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 настоящим Правилам, с учетом листов наблюдения уроков/занятий по форме согласно приложению 9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 настоящим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отзывами  педагогов, заместителей руководителя, руководителя, методиста, родителей.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n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7409" y="3301246"/>
            <a:ext cx="11089232" cy="3513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Экспертный совет отдельно по каждому предмету или по направлению рассматривает и оценивает портфолио с присутствием аттестуемого в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дистанционном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очном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формате. Рассмотрение портфолио с участием аттестуемого длится не более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 минут.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этом, ведется аудио или видеозапись. Аудиовидеозапись хранится в архиве организации проводимого аттестацию не менее одного года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swald"/>
                <a:ea typeface="Times New Roman" panose="02020603050405020304" pitchFamily="18" charset="0"/>
              </a:rPr>
              <a:t>38. </a:t>
            </a:r>
            <a:r>
              <a:rPr lang="kk-KZ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Экспертный </a:t>
            </a:r>
            <a:r>
              <a:rPr lang="kk-KZ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 направляет листы оценивания портфолио педагогов на присвоение (подтверждение) квалификационных категорий по форме согласно приложению 10 к настоящим Правилам и рекомендации по итогам комплексного аналитического обобщения результатов деятельности о соответствии/несоответствии, о соответствии на один уровень ниже заявленной квалификационной категории по каждому педагогу в Комиссию или в информационную систему в цифровой профиль каждого педагога в определенные уполномоченным органом в области образования сроки (до 5 июня и 5 декабря текущего года) или в сроки, определенные уполномоченным органом в области образования по форме согласно приложению 11 к настоящим Правилам.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несоответствии портфолио требованиям педагог не проходит на следующий этап – ОЗП.</a:t>
            </a:r>
            <a:endParaRPr lang="ru-RU" sz="1600" b="1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swald"/>
              <a:ea typeface="Times New Roman" panose="02020603050405020304" pitchFamily="18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0259" y="267765"/>
            <a:ext cx="9937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swald"/>
                <a:ea typeface="+mn-ea"/>
                <a:cs typeface="Arial" pitchFamily="34" charset="0"/>
              </a:rPr>
              <a:t>Порядок присвоения (подтверждения) квалификационных категорий педагогам</a:t>
            </a:r>
          </a:p>
        </p:txBody>
      </p:sp>
    </p:spTree>
    <p:extLst>
      <p:ext uri="{BB962C8B-B14F-4D97-AF65-F5344CB8AC3E}">
        <p14:creationId xmlns:p14="http://schemas.microsoft.com/office/powerpoint/2010/main" val="135546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21930</TotalTime>
  <Words>5160</Words>
  <Application>Microsoft Office PowerPoint</Application>
  <PresentationFormat>Широкоэкранный</PresentationFormat>
  <Paragraphs>341</Paragraphs>
  <Slides>35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Oswald</vt:lpstr>
      <vt:lpstr>Times New Roman</vt:lpstr>
      <vt:lpstr>Office Theme</vt:lpstr>
      <vt:lpstr>Презентация PowerPoint</vt:lpstr>
      <vt:lpstr>Презентация PowerPoint</vt:lpstr>
      <vt:lpstr>Основные понятия:</vt:lpstr>
      <vt:lpstr>Аттестация педагогов</vt:lpstr>
      <vt:lpstr>Презентация PowerPoint</vt:lpstr>
      <vt:lpstr>Презентация PowerPoint</vt:lpstr>
      <vt:lpstr>АТТЕСТАЦИЯ ПЕДАГОГОВ порядок проведения квалификационной оценки</vt:lpstr>
      <vt:lpstr>АТТЕСТАЦИЯ ПЕДАГОГОВ  Порядок оказания государственной услуги</vt:lpstr>
      <vt:lpstr>Презентация PowerPoint</vt:lpstr>
      <vt:lpstr>АТТЕСТАЦИЯ ПЕДАГОГОВ Порядок очередного присвоения квалификационных категорий педагогам </vt:lpstr>
      <vt:lpstr>АТТЕСТАЦИЯ ПЕДАГОГОВ Порядок очередного присвоения квалификационных категорий педагогам </vt:lpstr>
      <vt:lpstr>АТТЕСТАЦИЯ ПЕДАГОГОВ Порядок очередного присвоения квалификационных категорий педагогам </vt:lpstr>
      <vt:lpstr>АТТЕСТАЦИЯ ПЕДАГОГОВ Порядок очередного присвоения квалификационных категорий педагогам </vt:lpstr>
      <vt:lpstr>АТТЕСТАЦИЯ ПЕДАГОГОВ Порядок очередного присвоения квалификационных категорий педагогам</vt:lpstr>
      <vt:lpstr>АТТЕСТАЦИЯ ПЕДАГОГОВ Порядок очередного присвоения квалификационных категорий педагогам</vt:lpstr>
      <vt:lpstr>АТТЕСТАЦИЯ ПЕДАГОГОВ Порядок очередного присвоения квалификационных категорий педагогам</vt:lpstr>
      <vt:lpstr>Порядок досрочного присвоения квалификационных категорий педагогам</vt:lpstr>
      <vt:lpstr>Порядок досрочного присвоения квалификационных категорий педагогам</vt:lpstr>
      <vt:lpstr>Порядок досрочного присвоения квалификационных категорий педагогам</vt:lpstr>
      <vt:lpstr>Порядок досрочного присвоения квалификационных категорий педагогам</vt:lpstr>
      <vt:lpstr>Порядок досрочного присвоения квалификационных категорий педагогам</vt:lpstr>
      <vt:lpstr>Порядок присвоения квалификационной категории педагогам по упрощенному порядку</vt:lpstr>
      <vt:lpstr>Порядок присвоения квалификационной категории педагогам по упрощенному порядку</vt:lpstr>
      <vt:lpstr>Порядок проведения ОЗП</vt:lpstr>
      <vt:lpstr>Порядок проведения ОЗП</vt:lpstr>
      <vt:lpstr>Порядок проведения ОЗП</vt:lpstr>
      <vt:lpstr>Порядок проведения ОЗП</vt:lpstr>
      <vt:lpstr>Порядок проведения ОЗП</vt:lpstr>
      <vt:lpstr>Порядок проведения ОЗП</vt:lpstr>
      <vt:lpstr>Порядок проведения ОЗП</vt:lpstr>
      <vt:lpstr>Порядок написания эссе</vt:lpstr>
      <vt:lpstr>Перечень основных требований к оказанию государственной услуги «Прием документов для прохождения аттестации педагогов» </vt:lpstr>
      <vt:lpstr>Критерии оценивания портфолио педагога на присвоение (подтверждение) квалификационной категории(для специальных педагогов, педагогов специальных классов (групп) в организациях образования) (для специальных педагогов, педагогов специальных классов (групп) в организациях образования) </vt:lpstr>
      <vt:lpstr>Критерии оценивания портфолио педагога на присвоение (подтверждение) квалификационной категории(для специальных педагогов, педагогов специальных классов (групп) в организациях образования) (для специальных педагогов, педагогов специальных классов (групп) в организациях образования)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Rustem Bigari</dc:creator>
  <cp:lastModifiedBy>user</cp:lastModifiedBy>
  <cp:revision>2122</cp:revision>
  <cp:lastPrinted>2022-01-17T10:57:02Z</cp:lastPrinted>
  <dcterms:created xsi:type="dcterms:W3CDTF">2020-12-05T03:35:05Z</dcterms:created>
  <dcterms:modified xsi:type="dcterms:W3CDTF">2023-01-09T15:37:20Z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2020-12-02T00:00:00Z</vt:filetime>
  </property>
  <property fmtid="{D5CDD505-2E9C-101B-9397-08002B2CF9AE}" pid="3" name="Creator">
    <vt:lpwstr>Acrobat PDFMaker 11 для PowerPoint</vt:lpwstr>
  </property>
  <property fmtid="{D5CDD505-2E9C-101B-9397-08002B2CF9AE}" pid="4" name="LastSaved">
    <vt:filetime>2020-12-05T00:00:00Z</vt:filetime>
  </property>
</Properties>
</file>