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0" r:id="rId3"/>
    <p:sldId id="261" r:id="rId4"/>
    <p:sldId id="258" r:id="rId5"/>
    <p:sldId id="262" r:id="rId6"/>
    <p:sldId id="263" r:id="rId7"/>
    <p:sldId id="264" r:id="rId8"/>
    <p:sldId id="266" r:id="rId9"/>
    <p:sldId id="292" r:id="rId10"/>
    <p:sldId id="268" r:id="rId11"/>
    <p:sldId id="271" r:id="rId12"/>
    <p:sldId id="272" r:id="rId13"/>
    <p:sldId id="293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89B2D-1C44-45B9-8731-8F7A5790FA47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8BE0A-9A75-4800-9831-9709BA9508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3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8BE0A-9A75-4800-9831-9709BA95083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601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8BE0A-9A75-4800-9831-9709BA95083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048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33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25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4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59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26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291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36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34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97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3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20.02.2023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23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sz="3600" dirty="0">
                <a:solidFill>
                  <a:srgbClr val="00206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Лексико-грамматическое развитие речи учащихся со сложной структурой дефекта и пути её коррекции – необходимый фактор личностного формирования и развития ребёнка с особыми образовательными потребностями.</a:t>
            </a:r>
            <a:br>
              <a:rPr lang="ru-RU" sz="3200" dirty="0">
                <a:solidFill>
                  <a:srgbClr val="00206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</a:br>
            <a:r>
              <a:rPr lang="ru-RU" sz="4800" dirty="0">
                <a:solidFill>
                  <a:srgbClr val="00206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br>
              <a:rPr lang="ru-RU" sz="48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24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                              </a:t>
            </a:r>
            <a:br>
              <a:rPr lang="ru-RU" sz="24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ru-RU" sz="24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Подготовила учитель-логопед</a:t>
            </a:r>
            <a:br>
              <a:rPr lang="ru-RU" sz="24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Пшеницына В.А.</a:t>
            </a:r>
            <a:endParaRPr lang="ru-RU" sz="4000" i="1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" name="Рисунок 3" descr="E:\РАМКИ, вензеля\lOlMN9j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460418"/>
            <a:ext cx="5616624" cy="334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2177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13376"/>
          </a:xfrm>
        </p:spPr>
        <p:txBody>
          <a:bodyPr/>
          <a:lstStyle/>
          <a:p>
            <a:pPr algn="l"/>
            <a:r>
              <a:rPr lang="ru-RU" sz="32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Учащиеся специальной школы, начиная  с начальных классов, должны получать достаточно направленной информации для</a:t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*расширения активного и пассивного словаря;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умения различать предметы, называть и соотносить их с изображением;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строить простые предложения;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составлять короткие рассказы;     *пересказывать текст. 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b="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Всё это способствует развитию связной монологической и диалогической речи учащихся, коммуникации.</a:t>
            </a:r>
            <a:br>
              <a:rPr lang="ru-RU" sz="32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33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28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Для того, чтобы развивать связную речь учащихся, необходимо дать им представления   и научить пользоваться грамматическими категориями:</a:t>
            </a:r>
            <a:br>
              <a:rPr lang="ru-RU" sz="28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единственным и множественным числом существительных и глаголов;</a:t>
            </a:r>
            <a:b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уменьшительно-ласкательной формой существительных (кукла-куколка, стол-столик);</a:t>
            </a:r>
            <a:b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словообразованием (бежит, убежал, прибежал, забежал);</a:t>
            </a:r>
            <a:b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пониманием значения временных глаголов (поливает, полил, будет поливать);</a:t>
            </a:r>
            <a:b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наречий качественного значения(тихо-громко, тепло-холодно);</a:t>
            </a:r>
            <a:b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наречий пространственного значения (далеко-близко, высоко-низко);</a:t>
            </a:r>
            <a:b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падежных форм;</a:t>
            </a:r>
            <a:b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согласования существительных с другими частями речи в роде, числе, падеже.</a:t>
            </a:r>
            <a:br>
              <a:rPr lang="ru-RU" sz="32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b="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30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Лексическое развитие учащихся, формирование грамматической стороны речи осуществляется педагогами на каждом предметном уроке и даёт  возможность наиболее эффективной и результативной работы. Наряду с этим даёт каждому ребёнку умение наиболее точно выражать свои потребности, желания, мысли;</a:t>
            </a:r>
            <a:br>
              <a:rPr lang="ru-RU" sz="30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умение успешно справляться с учебными заданиями; даёт возможность чувствовать себя самостоятельнее, увереннее, а значит повышает качество жизни ребёнка и даёт возможность наиболее успешной адаптации в обществе.</a:t>
            </a:r>
            <a:br>
              <a:rPr lang="ru-RU" sz="1600" b="0" i="1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1600" b="0" i="1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ru-RU" sz="3200" b="0" i="1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endParaRPr lang="ru-RU" sz="3200" b="0" i="1" dirty="0"/>
          </a:p>
        </p:txBody>
      </p:sp>
      <p:pic>
        <p:nvPicPr>
          <p:cNvPr id="10" name="Рисунок 9" descr="E:\РАМКИ, вензеля\lOlMN9j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5929330"/>
            <a:ext cx="5616624" cy="3346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2700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 помощь педагогам для  работы над лексической и грамматической стороной речи рекомендую познакомиться с данным пособием. Оно имеет практическую направленность, поможет понять суть данной работы и оказать практическую помощь. </a:t>
            </a:r>
            <a:endParaRPr lang="ru-RU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286124"/>
            <a:ext cx="388734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285968"/>
            <a:ext cx="3429024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 descr="https://ds02.infourok.ru/uploads/ex/0a65/0004158c-5083af84/img1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07249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44624"/>
            <a:ext cx="9144000" cy="676875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Нарушение речи у учащихся с интеллектуальными недостатками характеризуется стойкостью, они с большим трудом устраняются и сохраняются вплоть до старших классов. Нарушения речи   носят системный характер. У таких детей оказывается не сформированы в той или иной степени все операции речевой деятельности. Имеет место слабость мотивации, снижение потребности в речевом общении, грубо нарушено программирование речевой деятельности. </a:t>
            </a:r>
            <a:endParaRPr lang="ru-RU" sz="3200" b="0" i="1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77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44624"/>
            <a:ext cx="9144000" cy="6813376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Недоразвитие познавательной деятельности у учащихся с нарушенным интеллектом сказывается на формировании лексической стороны речи.</a:t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b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К особенностям лексики умственно отсталых учащихся относятся:</a:t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бедность словарного запаса; 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*неточность употребления слов; 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*трудность актуализации словаря; *преобладание пассивного словаря над активным. 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endParaRPr lang="ru-RU" sz="3200" b="0" i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2346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0"/>
            <a:ext cx="9073009" cy="6858000"/>
          </a:xfrm>
        </p:spPr>
        <p:txBody>
          <a:bodyPr/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Причины бедности словарного запаса у учащихся с нарушенным интеллектом является:</a:t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*низкий уровень познавательной деятельности;  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*ограниченность представлений об окружающем мире; </a:t>
            </a:r>
            <a:b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*снижение потребности в контактах; *слабость памяти. </a:t>
            </a:r>
            <a:endParaRPr lang="ru-RU" sz="32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162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08504" cy="6813376"/>
          </a:xfrm>
        </p:spPr>
        <p:txBody>
          <a:bodyPr/>
          <a:lstStyle/>
          <a:p>
            <a:pPr algn="l"/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Учащиеся не знают названий многих предметов, которые их окружают. В словаре </a:t>
            </a:r>
            <a:b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 преобладают существительные с конкретным названием, отсутствуют слова обобщающего характера (овощи, фрукты, мебель, посуда). </a:t>
            </a:r>
            <a:b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 учащихся наблюдаются ошибки в обозначении детёнышей животных. В активном словаре отсутствуют многие глаголы. Учащиеся редко употребляют признаки предмета (какой). Называют только основные цвета (красный, зелёный, синий), величину предметов (большой, маленький), вкус (сладкий, горький, вкусный). Редко учащиеся употребляют в речи наречия. Наблюдается замедленный темп развития значения слова.</a:t>
            </a:r>
            <a:endParaRPr lang="ru-RU" sz="2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73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13376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ru-RU" sz="31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 учащихся с нарушением интеллекта отмечается также </a:t>
            </a:r>
            <a:r>
              <a:rPr lang="ru-RU" sz="3100" dirty="0" err="1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несформированность</a:t>
            </a:r>
            <a:r>
              <a:rPr lang="ru-RU" sz="31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 грамматической стороны речи. Это:</a:t>
            </a:r>
            <a:br>
              <a:rPr lang="ru-RU" sz="31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 аграмматизмы в речи;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*трудности в выполнении заданий требующих грамматических обобщений; 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*искажения в употреблении падежей, </a:t>
            </a:r>
            <a:br>
              <a:rPr lang="ru-RU" sz="3000" i="1" dirty="0">
                <a:solidFill>
                  <a:srgbClr val="002060"/>
                </a:solidFill>
              </a:rPr>
            </a:br>
            <a:r>
              <a:rPr lang="ru-RU" sz="3000" i="1" dirty="0">
                <a:solidFill>
                  <a:srgbClr val="002060"/>
                </a:solidFill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неправильное понимание конструкций с предлогами;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смещение предлогов, опускание предлогов; 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неправильное согласование 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существительных с глаголами, числительным, прилагательным;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*не сформировано словообразование.</a:t>
            </a:r>
            <a:endParaRPr lang="ru-RU" sz="30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530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      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Основными задачами работы над лексической стороной речи являются:</a:t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*количественный рост словаря;</a:t>
            </a:r>
            <a:br>
              <a:rPr lang="ru-RU" sz="3000" i="1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*качественное обогащение словаря (путём освоения смысловых и эмоциональных оттенков значений слов, переносного значения слов и словосочетаний);</a:t>
            </a:r>
            <a:br>
              <a:rPr lang="ru-RU" sz="3000" i="1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*очищение словаря от искажённых, просторечных и жаргонных слов;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уточнение значения слов об окружающих  предметах и явлениях;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овладение родовидовыми отношениями;</a:t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проведение  слогового анализа и синтеза; *составление слов из слогов.</a:t>
            </a:r>
            <a:endParaRPr lang="ru-RU" sz="3000" i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5462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br>
              <a:rPr lang="ru-RU" sz="3200" dirty="0"/>
            </a:br>
            <a:br>
              <a:rPr lang="ru-RU" sz="3200" dirty="0"/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i="1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11777" y="3136613"/>
            <a:ext cx="50322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44624"/>
            <a:ext cx="9036496" cy="6715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Для становления и развития грамматической стороны речи в работу на занятиях следует включать следующие упражнения:</a:t>
            </a:r>
            <a:endParaRPr lang="ru-RU" sz="28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lvl="0"/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по отработке употребления имён существительных в различных падежных формах;</a:t>
            </a:r>
          </a:p>
          <a:p>
            <a:pPr lvl="0"/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для практического овладения грамматическими категориями имени прилагательного, наречий;</a:t>
            </a:r>
          </a:p>
          <a:p>
            <a:pPr lvl="0"/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для практического овладения грамматическими категориями глагола;</a:t>
            </a:r>
          </a:p>
          <a:p>
            <a:pPr lvl="0"/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для практического овладения предлогами.</a:t>
            </a:r>
          </a:p>
        </p:txBody>
      </p:sp>
    </p:spTree>
    <p:extLst>
      <p:ext uri="{BB962C8B-B14F-4D97-AF65-F5344CB8AC3E}">
        <p14:creationId xmlns:p14="http://schemas.microsoft.com/office/powerpoint/2010/main" val="1965242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br>
              <a:rPr lang="ru-RU" sz="3200" dirty="0"/>
            </a:br>
            <a:endParaRPr lang="ru-RU" sz="3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11777" y="3136613"/>
            <a:ext cx="50322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16632"/>
            <a:ext cx="88204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0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3000" b="1" dirty="0">
                <a:solidFill>
                  <a:srgbClr val="002060"/>
                </a:solidFill>
                <a:latin typeface="Times New Roman"/>
                <a:ea typeface="Times New Roman"/>
              </a:rPr>
              <a:t>Формирование грамматического строя речи должно осуществляться в следующих направлениях:</a:t>
            </a:r>
          </a:p>
          <a:p>
            <a:endParaRPr lang="ru-RU" sz="3000" b="1" i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*формирование структуры предложения;</a:t>
            </a:r>
          </a:p>
          <a:p>
            <a:r>
              <a:rPr lang="ru-RU" sz="3200" b="1" i="1" dirty="0">
                <a:solidFill>
                  <a:srgbClr val="002060"/>
                </a:solidFill>
                <a:latin typeface="Times New Roman"/>
              </a:rPr>
              <a:t>*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развитие навыков словообразования;</a:t>
            </a:r>
          </a:p>
          <a:p>
            <a:r>
              <a:rPr lang="ru-RU" sz="3200" b="1" i="1" dirty="0">
                <a:solidFill>
                  <a:srgbClr val="002060"/>
                </a:solidFill>
                <a:latin typeface="Times New Roman"/>
              </a:rPr>
              <a:t>*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развитие связной речи.</a:t>
            </a:r>
          </a:p>
          <a:p>
            <a:endParaRPr lang="ru-RU" sz="32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endParaRPr lang="ru-RU" sz="3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3787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842</Words>
  <Application>Microsoft Office PowerPoint</Application>
  <PresentationFormat>Экран (4:3)</PresentationFormat>
  <Paragraphs>28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Georgia</vt:lpstr>
      <vt:lpstr>Palatino Linotype</vt:lpstr>
      <vt:lpstr>Times New Roman</vt:lpstr>
      <vt:lpstr>Воздушный поток</vt:lpstr>
      <vt:lpstr>Лексико-грамматическое развитие речи учащихся со сложной структурой дефекта и пути её коррекции – необходимый фактор личностного формирования и развития ребёнка с особыми образовательными потребностями.                                                              Подготовила учитель-логопед     Пшеницына В.А.</vt:lpstr>
      <vt:lpstr>Нарушение речи у учащихся с интеллектуальными недостатками характеризуется стойкостью, они с большим трудом устраняются и сохраняются вплоть до старших классов. Нарушения речи   носят системный характер. У таких детей оказывается не сформированы в той или иной степени все операции речевой деятельности. Имеет место слабость мотивации, снижение потребности в речевом общении, грубо нарушено программирование речевой деятельности. </vt:lpstr>
      <vt:lpstr>Недоразвитие познавательной деятельности у учащихся с нарушенным интеллектом сказывается на формировании лексической стороны речи.  К особенностям лексики умственно отсталых учащихся относятся: *бедность словарного запаса;  *неточность употребления слов;  *трудность актуализации словаря; *преобладание пассивного словаря над активным.  </vt:lpstr>
      <vt:lpstr> Причины бедности словарного запаса у учащихся с нарушенным интеллектом является: *низкий уровень познавательной деятельности;   *ограниченность представлений об окружающем мире;  *снижение потребности в контактах; *слабость памяти. </vt:lpstr>
      <vt:lpstr>Учащиеся не знают названий многих предметов, которые их окружают. В словаре   преобладают существительные с конкретным названием, отсутствуют слова обобщающего характера (овощи, фрукты, мебель, посуда).  У учащихся наблюдаются ошибки в обозначении детёнышей животных. В активном словаре отсутствуют многие глаголы. Учащиеся редко употребляют признаки предмета (какой). Называют только основные цвета (красный, зелёный, синий), величину предметов (большой, маленький), вкус (сладкий, горький, вкусный). Редко учащиеся употребляют в речи наречия. Наблюдается замедленный темп развития значения слова.</vt:lpstr>
      <vt:lpstr>У учащихся с нарушением интеллекта отмечается также несформированность грамматической стороны речи. Это: * аграмматизмы в речи; *трудности в выполнении заданий требующих грамматических обобщений;  *искажения в употреблении падежей,  *неправильное понимание конструкций с предлогами; *смещение предлогов, опускание предлогов;  *неправильное согласование  существительных с глаголами, числительным, прилагательным; *не сформировано словообразование.</vt:lpstr>
      <vt:lpstr>       Основными задачами работы над лексической стороной речи являются: *количественный рост словаря; *качественное обогащение словаря (путём освоения смысловых и эмоциональных оттенков значений слов, переносного значения слов и словосочетаний); *очищение словаря от искажённых, просторечных и жаргонных слов; *уточнение значения слов об окружающих  предметах и явлениях; *овладение родовидовыми отношениями; *проведение  слогового анализа и синтеза; *составление слов из слогов.</vt:lpstr>
      <vt:lpstr>          </vt:lpstr>
      <vt:lpstr> </vt:lpstr>
      <vt:lpstr>Учащиеся специальной школы, начиная  с начальных классов, должны получать достаточно направленной информации для   *расширения активного и пассивного словаря; * умения различать предметы, называть и соотносить их с изображением; * строить простые предложения; * составлять короткие рассказы;     *пересказывать текст.  Всё это способствует развитию связной монологической и диалогической речи учащихся, коммуникации.         </vt:lpstr>
      <vt:lpstr>Для того, чтобы развивать связную речь учащихся, необходимо дать им представления   и научить пользоваться грамматическими категориями:  * единственным и множественным числом существительных и глаголов; * уменьшительно-ласкательной формой существительных (кукла-куколка, стол-столик); * словообразованием (бежит, убежал, прибежал, забежал); * пониманием значения временных глаголов (поливает, полил, будет поливать); * наречий качественного значения(тихо-громко, тепло-холодно); * наречий пространственного значения (далеко-близко, высоко-низко); * падежных форм; * согласования существительных с другими частями речи в роде, числе, падеже.         </vt:lpstr>
      <vt:lpstr>Лексическое развитие учащихся, формирование грамматической стороны речи осуществляется педагогами на каждом предметном уроке и даёт  возможность наиболее эффективной и результативной работы. Наряду с этим даёт каждому ребёнку умение наиболее точно выражать свои потребности, желания, мысли;  умение успешно справляться с учебными заданиями; даёт возможность чувствовать себя самостоятельнее, увереннее, а значит повышает качество жизни ребёнка и даёт возможность наиболее успешной адаптации в обществе.          </vt:lpstr>
      <vt:lpstr>В помощь педагогам для  работы над лексической и грамматической стороной речи рекомендую познакомиться с данным пособием. Оно имеет практическую направленность, поможет понять суть данной работы и оказать практическую помощь.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Логопедическая диагностика  учащихся с расстройствами аутистического спектра,  имеющих интеллектуальные  нарушения.                                                                                                                                                                 Подготовила учитель-логопед                                  Пшеницына В.А.</dc:title>
  <dc:creator>Пользователь</dc:creator>
  <cp:lastModifiedBy>USER</cp:lastModifiedBy>
  <cp:revision>104</cp:revision>
  <dcterms:created xsi:type="dcterms:W3CDTF">2022-02-19T09:22:41Z</dcterms:created>
  <dcterms:modified xsi:type="dcterms:W3CDTF">2023-02-20T07:44:44Z</dcterms:modified>
</cp:coreProperties>
</file>