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71" r:id="rId4"/>
    <p:sldId id="272" r:id="rId5"/>
    <p:sldId id="270" r:id="rId6"/>
    <p:sldId id="298" r:id="rId7"/>
    <p:sldId id="299" r:id="rId8"/>
    <p:sldId id="306" r:id="rId9"/>
    <p:sldId id="300" r:id="rId10"/>
    <p:sldId id="301" r:id="rId11"/>
    <p:sldId id="302" r:id="rId12"/>
    <p:sldId id="303" r:id="rId13"/>
    <p:sldId id="304" r:id="rId14"/>
    <p:sldId id="305" r:id="rId15"/>
    <p:sldId id="265" r:id="rId16"/>
    <p:sldId id="297" r:id="rId17"/>
    <p:sldId id="269" r:id="rId18"/>
    <p:sldId id="278" r:id="rId19"/>
    <p:sldId id="280" r:id="rId20"/>
    <p:sldId id="281" r:id="rId21"/>
    <p:sldId id="282" r:id="rId22"/>
    <p:sldId id="283" r:id="rId23"/>
    <p:sldId id="284" r:id="rId24"/>
    <p:sldId id="266" r:id="rId25"/>
    <p:sldId id="286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FF"/>
    <a:srgbClr val="009900"/>
    <a:srgbClr val="99CCFF"/>
    <a:srgbClr val="A3FFFF"/>
    <a:srgbClr val="EFFAFF"/>
    <a:srgbClr val="BDE9FF"/>
    <a:srgbClr val="DDFFFF"/>
    <a:srgbClr val="08C80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C708-FBE0-4314-B421-17F12126AAC2}" type="doc">
      <dgm:prSet loTypeId="urn:microsoft.com/office/officeart/2005/8/layout/pyramid2" loCatId="list" qsTypeId="urn:microsoft.com/office/officeart/2005/8/quickstyle/3d5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68B136E-A885-4EBB-9E5F-039515597456}">
      <dgm:prSet phldrT="[Текст]"/>
      <dgm:spPr/>
      <dgm:t>
        <a:bodyPr/>
        <a:lstStyle/>
        <a:p>
          <a:r>
            <a:rPr lang="ru-RU" b="1" dirty="0" smtClean="0"/>
            <a:t>Сметана</a:t>
          </a:r>
          <a:endParaRPr lang="ru-RU" b="1" dirty="0"/>
        </a:p>
      </dgm:t>
    </dgm:pt>
    <dgm:pt modelId="{6947D9FF-8630-4725-8F9C-B177F1E38B3C}" type="parTrans" cxnId="{3CD7E01D-E309-4ED5-A6DB-15C5A22FE5F6}">
      <dgm:prSet/>
      <dgm:spPr/>
      <dgm:t>
        <a:bodyPr/>
        <a:lstStyle/>
        <a:p>
          <a:endParaRPr lang="ru-RU"/>
        </a:p>
      </dgm:t>
    </dgm:pt>
    <dgm:pt modelId="{8FADDDB3-98DF-455A-85F7-33C9EAAADAC5}" type="sibTrans" cxnId="{3CD7E01D-E309-4ED5-A6DB-15C5A22FE5F6}">
      <dgm:prSet/>
      <dgm:spPr/>
      <dgm:t>
        <a:bodyPr/>
        <a:lstStyle/>
        <a:p>
          <a:endParaRPr lang="ru-RU"/>
        </a:p>
      </dgm:t>
    </dgm:pt>
    <dgm:pt modelId="{80B446C3-3D42-4666-AA7A-8B11EAB56DB9}">
      <dgm:prSet phldrT="[Текст]"/>
      <dgm:spPr/>
      <dgm:t>
        <a:bodyPr/>
        <a:lstStyle/>
        <a:p>
          <a:r>
            <a:rPr lang="ru-RU" b="1" dirty="0" smtClean="0"/>
            <a:t>Масло</a:t>
          </a:r>
          <a:endParaRPr lang="ru-RU" b="1" dirty="0"/>
        </a:p>
      </dgm:t>
    </dgm:pt>
    <dgm:pt modelId="{C27143E7-178B-46A1-882A-EA845FB7A804}" type="parTrans" cxnId="{FCC379BB-19A3-4853-A260-E9CE1ABF3F66}">
      <dgm:prSet/>
      <dgm:spPr/>
      <dgm:t>
        <a:bodyPr/>
        <a:lstStyle/>
        <a:p>
          <a:endParaRPr lang="ru-RU"/>
        </a:p>
      </dgm:t>
    </dgm:pt>
    <dgm:pt modelId="{ADA08DC4-CD8E-4C04-AFB2-6A0872C73543}" type="sibTrans" cxnId="{FCC379BB-19A3-4853-A260-E9CE1ABF3F66}">
      <dgm:prSet/>
      <dgm:spPr/>
      <dgm:t>
        <a:bodyPr/>
        <a:lstStyle/>
        <a:p>
          <a:endParaRPr lang="ru-RU"/>
        </a:p>
      </dgm:t>
    </dgm:pt>
    <dgm:pt modelId="{F3E50069-74C4-4454-8FB4-D71EA0DAB2E4}">
      <dgm:prSet phldrT="[Текст]"/>
      <dgm:spPr/>
      <dgm:t>
        <a:bodyPr/>
        <a:lstStyle/>
        <a:p>
          <a:r>
            <a:rPr lang="ru-RU" b="1" dirty="0" smtClean="0"/>
            <a:t>Творог</a:t>
          </a:r>
          <a:endParaRPr lang="ru-RU" b="1" dirty="0"/>
        </a:p>
      </dgm:t>
    </dgm:pt>
    <dgm:pt modelId="{483A2CBA-8752-4C9C-BB08-2E36DDCCAE13}" type="parTrans" cxnId="{72D6FECC-C42B-4E67-8FA4-C610EB280385}">
      <dgm:prSet/>
      <dgm:spPr/>
      <dgm:t>
        <a:bodyPr/>
        <a:lstStyle/>
        <a:p>
          <a:endParaRPr lang="ru-RU"/>
        </a:p>
      </dgm:t>
    </dgm:pt>
    <dgm:pt modelId="{46994346-940C-4E7F-B947-53FF03631F0A}" type="sibTrans" cxnId="{72D6FECC-C42B-4E67-8FA4-C610EB280385}">
      <dgm:prSet/>
      <dgm:spPr/>
      <dgm:t>
        <a:bodyPr/>
        <a:lstStyle/>
        <a:p>
          <a:endParaRPr lang="ru-RU"/>
        </a:p>
      </dgm:t>
    </dgm:pt>
    <dgm:pt modelId="{BC485DEA-AC14-4CD0-8BC9-AB535702BBA6}">
      <dgm:prSet/>
      <dgm:spPr/>
      <dgm:t>
        <a:bodyPr/>
        <a:lstStyle/>
        <a:p>
          <a:r>
            <a:rPr lang="ru-RU" b="1" dirty="0" smtClean="0"/>
            <a:t>Кефир</a:t>
          </a:r>
          <a:endParaRPr lang="ru-RU" b="1" dirty="0"/>
        </a:p>
      </dgm:t>
    </dgm:pt>
    <dgm:pt modelId="{71651D03-5147-47E6-B4F5-A6E3884A7E40}" type="parTrans" cxnId="{DB5608F3-82ED-477F-9D9F-0BF1D2963CCF}">
      <dgm:prSet/>
      <dgm:spPr/>
      <dgm:t>
        <a:bodyPr/>
        <a:lstStyle/>
        <a:p>
          <a:endParaRPr lang="ru-RU"/>
        </a:p>
      </dgm:t>
    </dgm:pt>
    <dgm:pt modelId="{F571D861-2F40-4DDC-BFA4-310C7E0950D2}" type="sibTrans" cxnId="{DB5608F3-82ED-477F-9D9F-0BF1D2963CCF}">
      <dgm:prSet/>
      <dgm:spPr/>
      <dgm:t>
        <a:bodyPr/>
        <a:lstStyle/>
        <a:p>
          <a:endParaRPr lang="ru-RU"/>
        </a:p>
      </dgm:t>
    </dgm:pt>
    <dgm:pt modelId="{E7599AA1-980E-42B0-B294-4CB2696A42D2}">
      <dgm:prSet/>
      <dgm:spPr/>
      <dgm:t>
        <a:bodyPr/>
        <a:lstStyle/>
        <a:p>
          <a:r>
            <a:rPr lang="ru-RU" b="1" dirty="0" smtClean="0"/>
            <a:t>Йогурт</a:t>
          </a:r>
          <a:endParaRPr lang="ru-RU" b="1" dirty="0"/>
        </a:p>
      </dgm:t>
    </dgm:pt>
    <dgm:pt modelId="{C6594077-FC5D-4463-B737-9AB1287C1928}" type="parTrans" cxnId="{271F9EF0-4237-4870-8557-F597A73818AB}">
      <dgm:prSet/>
      <dgm:spPr/>
      <dgm:t>
        <a:bodyPr/>
        <a:lstStyle/>
        <a:p>
          <a:endParaRPr lang="ru-RU"/>
        </a:p>
      </dgm:t>
    </dgm:pt>
    <dgm:pt modelId="{06B8F21D-0D3C-4900-A18A-92B053AE36EA}" type="sibTrans" cxnId="{271F9EF0-4237-4870-8557-F597A73818AB}">
      <dgm:prSet/>
      <dgm:spPr/>
      <dgm:t>
        <a:bodyPr/>
        <a:lstStyle/>
        <a:p>
          <a:endParaRPr lang="ru-RU"/>
        </a:p>
      </dgm:t>
    </dgm:pt>
    <dgm:pt modelId="{50B0D443-C26C-4C74-9443-06A69858C6E8}">
      <dgm:prSet/>
      <dgm:spPr/>
      <dgm:t>
        <a:bodyPr/>
        <a:lstStyle/>
        <a:p>
          <a:r>
            <a:rPr lang="ru-RU" b="1" dirty="0" smtClean="0"/>
            <a:t>Сыр</a:t>
          </a:r>
          <a:endParaRPr lang="ru-RU" b="1" dirty="0"/>
        </a:p>
      </dgm:t>
    </dgm:pt>
    <dgm:pt modelId="{C0BEAF0A-A9D2-4A46-9494-B6FE82FFCE71}" type="parTrans" cxnId="{8C834532-6AA7-4BB2-9A82-BF9BF4D4D7AD}">
      <dgm:prSet/>
      <dgm:spPr/>
      <dgm:t>
        <a:bodyPr/>
        <a:lstStyle/>
        <a:p>
          <a:endParaRPr lang="ru-RU"/>
        </a:p>
      </dgm:t>
    </dgm:pt>
    <dgm:pt modelId="{450F339B-A6AD-4048-A378-6850AD29E473}" type="sibTrans" cxnId="{8C834532-6AA7-4BB2-9A82-BF9BF4D4D7AD}">
      <dgm:prSet/>
      <dgm:spPr/>
      <dgm:t>
        <a:bodyPr/>
        <a:lstStyle/>
        <a:p>
          <a:endParaRPr lang="ru-RU"/>
        </a:p>
      </dgm:t>
    </dgm:pt>
    <dgm:pt modelId="{DB5110C0-1DCF-4628-9105-235F6068ED3D}" type="pres">
      <dgm:prSet presAssocID="{86FAC708-FBE0-4314-B421-17F12126AA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0CF86B-7C60-44C2-9DCB-9599EAFEB2A5}" type="pres">
      <dgm:prSet presAssocID="{86FAC708-FBE0-4314-B421-17F12126AAC2}" presName="pyramid" presStyleLbl="node1" presStyleIdx="0" presStyleCnt="1" custLinFactNeighborX="13111" custLinFactNeighborY="-1759"/>
      <dgm:spPr/>
    </dgm:pt>
    <dgm:pt modelId="{97DD3F5C-3E4C-43AB-BE9B-AC805150894D}" type="pres">
      <dgm:prSet presAssocID="{86FAC708-FBE0-4314-B421-17F12126AAC2}" presName="theList" presStyleCnt="0"/>
      <dgm:spPr/>
    </dgm:pt>
    <dgm:pt modelId="{6D07523B-D9B4-4933-BD8E-AB6E23DC9D37}" type="pres">
      <dgm:prSet presAssocID="{168B136E-A885-4EBB-9E5F-039515597456}" presName="aNode" presStyleLbl="fgAcc1" presStyleIdx="0" presStyleCnt="6" custLinFactNeighborX="778" custLinFactNeighborY="-5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F9D9E-90B0-4046-80D8-00C1D7D02B9D}" type="pres">
      <dgm:prSet presAssocID="{168B136E-A885-4EBB-9E5F-039515597456}" presName="aSpace" presStyleCnt="0"/>
      <dgm:spPr/>
    </dgm:pt>
    <dgm:pt modelId="{89678BD4-8289-4D6D-BF24-3815AB8B635C}" type="pres">
      <dgm:prSet presAssocID="{80B446C3-3D42-4666-AA7A-8B11EAB56DB9}" presName="aNode" presStyleLbl="fgAcc1" presStyleIdx="1" presStyleCnt="6" custLinFactNeighborX="457" custLinFactNeighborY="32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7F84-3728-4EF3-9070-37F46C9F0F59}" type="pres">
      <dgm:prSet presAssocID="{80B446C3-3D42-4666-AA7A-8B11EAB56DB9}" presName="aSpace" presStyleCnt="0"/>
      <dgm:spPr/>
    </dgm:pt>
    <dgm:pt modelId="{EA3A3DBE-76BD-419F-9D53-D42E99CCE197}" type="pres">
      <dgm:prSet presAssocID="{F3E50069-74C4-4454-8FB4-D71EA0DAB2E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05F2-4EBE-4B06-BFD5-1022992F7092}" type="pres">
      <dgm:prSet presAssocID="{F3E50069-74C4-4454-8FB4-D71EA0DAB2E4}" presName="aSpace" presStyleCnt="0"/>
      <dgm:spPr/>
    </dgm:pt>
    <dgm:pt modelId="{2CD8FA4E-F30F-4468-B805-279636B45389}" type="pres">
      <dgm:prSet presAssocID="{BC485DEA-AC14-4CD0-8BC9-AB535702BBA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051EF-D6FE-4A69-90B1-0154B1956B46}" type="pres">
      <dgm:prSet presAssocID="{BC485DEA-AC14-4CD0-8BC9-AB535702BBA6}" presName="aSpace" presStyleCnt="0"/>
      <dgm:spPr/>
    </dgm:pt>
    <dgm:pt modelId="{B11AAD24-413A-49FD-9813-B08367AF173F}" type="pres">
      <dgm:prSet presAssocID="{E7599AA1-980E-42B0-B294-4CB2696A42D2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0A8DB-074A-493A-A97F-8F27886BE843}" type="pres">
      <dgm:prSet presAssocID="{E7599AA1-980E-42B0-B294-4CB2696A42D2}" presName="aSpace" presStyleCnt="0"/>
      <dgm:spPr/>
    </dgm:pt>
    <dgm:pt modelId="{69F8694C-8DAB-4381-9359-F86F7F88A668}" type="pres">
      <dgm:prSet presAssocID="{50B0D443-C26C-4C74-9443-06A69858C6E8}" presName="aNode" presStyleLbl="fgAcc1" presStyleIdx="5" presStyleCnt="6" custLinFactNeighborX="-1430" custLinFactNeighborY="4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441AB-A479-404A-8A94-E23DA4C3EF9E}" type="pres">
      <dgm:prSet presAssocID="{50B0D443-C26C-4C74-9443-06A69858C6E8}" presName="aSpace" presStyleCnt="0"/>
      <dgm:spPr/>
    </dgm:pt>
  </dgm:ptLst>
  <dgm:cxnLst>
    <dgm:cxn modelId="{3CD7E01D-E309-4ED5-A6DB-15C5A22FE5F6}" srcId="{86FAC708-FBE0-4314-B421-17F12126AAC2}" destId="{168B136E-A885-4EBB-9E5F-039515597456}" srcOrd="0" destOrd="0" parTransId="{6947D9FF-8630-4725-8F9C-B177F1E38B3C}" sibTransId="{8FADDDB3-98DF-455A-85F7-33C9EAAADAC5}"/>
    <dgm:cxn modelId="{8C834532-6AA7-4BB2-9A82-BF9BF4D4D7AD}" srcId="{86FAC708-FBE0-4314-B421-17F12126AAC2}" destId="{50B0D443-C26C-4C74-9443-06A69858C6E8}" srcOrd="5" destOrd="0" parTransId="{C0BEAF0A-A9D2-4A46-9494-B6FE82FFCE71}" sibTransId="{450F339B-A6AD-4048-A378-6850AD29E473}"/>
    <dgm:cxn modelId="{4A7BAB99-4972-4F2D-8208-2785332C784A}" type="presOf" srcId="{168B136E-A885-4EBB-9E5F-039515597456}" destId="{6D07523B-D9B4-4933-BD8E-AB6E23DC9D37}" srcOrd="0" destOrd="0" presId="urn:microsoft.com/office/officeart/2005/8/layout/pyramid2"/>
    <dgm:cxn modelId="{C6DC20B5-A583-401A-9A90-8EE2A9A39410}" type="presOf" srcId="{BC485DEA-AC14-4CD0-8BC9-AB535702BBA6}" destId="{2CD8FA4E-F30F-4468-B805-279636B45389}" srcOrd="0" destOrd="0" presId="urn:microsoft.com/office/officeart/2005/8/layout/pyramid2"/>
    <dgm:cxn modelId="{6CED915E-EF6E-4072-9419-CC600E84B158}" type="presOf" srcId="{50B0D443-C26C-4C74-9443-06A69858C6E8}" destId="{69F8694C-8DAB-4381-9359-F86F7F88A668}" srcOrd="0" destOrd="0" presId="urn:microsoft.com/office/officeart/2005/8/layout/pyramid2"/>
    <dgm:cxn modelId="{DB5608F3-82ED-477F-9D9F-0BF1D2963CCF}" srcId="{86FAC708-FBE0-4314-B421-17F12126AAC2}" destId="{BC485DEA-AC14-4CD0-8BC9-AB535702BBA6}" srcOrd="3" destOrd="0" parTransId="{71651D03-5147-47E6-B4F5-A6E3884A7E40}" sibTransId="{F571D861-2F40-4DDC-BFA4-310C7E0950D2}"/>
    <dgm:cxn modelId="{89422A7A-94B0-4377-91F1-1BAAA81FB19F}" type="presOf" srcId="{80B446C3-3D42-4666-AA7A-8B11EAB56DB9}" destId="{89678BD4-8289-4D6D-BF24-3815AB8B635C}" srcOrd="0" destOrd="0" presId="urn:microsoft.com/office/officeart/2005/8/layout/pyramid2"/>
    <dgm:cxn modelId="{72D6FECC-C42B-4E67-8FA4-C610EB280385}" srcId="{86FAC708-FBE0-4314-B421-17F12126AAC2}" destId="{F3E50069-74C4-4454-8FB4-D71EA0DAB2E4}" srcOrd="2" destOrd="0" parTransId="{483A2CBA-8752-4C9C-BB08-2E36DDCCAE13}" sibTransId="{46994346-940C-4E7F-B947-53FF03631F0A}"/>
    <dgm:cxn modelId="{CF5F8A1F-CABD-4834-9973-7628B7159A09}" type="presOf" srcId="{F3E50069-74C4-4454-8FB4-D71EA0DAB2E4}" destId="{EA3A3DBE-76BD-419F-9D53-D42E99CCE197}" srcOrd="0" destOrd="0" presId="urn:microsoft.com/office/officeart/2005/8/layout/pyramid2"/>
    <dgm:cxn modelId="{7936F297-A953-4FAC-91BF-1609C9B16404}" type="presOf" srcId="{E7599AA1-980E-42B0-B294-4CB2696A42D2}" destId="{B11AAD24-413A-49FD-9813-B08367AF173F}" srcOrd="0" destOrd="0" presId="urn:microsoft.com/office/officeart/2005/8/layout/pyramid2"/>
    <dgm:cxn modelId="{C1C02A22-64B3-457B-A53B-CE67E0625E8E}" type="presOf" srcId="{86FAC708-FBE0-4314-B421-17F12126AAC2}" destId="{DB5110C0-1DCF-4628-9105-235F6068ED3D}" srcOrd="0" destOrd="0" presId="urn:microsoft.com/office/officeart/2005/8/layout/pyramid2"/>
    <dgm:cxn modelId="{271F9EF0-4237-4870-8557-F597A73818AB}" srcId="{86FAC708-FBE0-4314-B421-17F12126AAC2}" destId="{E7599AA1-980E-42B0-B294-4CB2696A42D2}" srcOrd="4" destOrd="0" parTransId="{C6594077-FC5D-4463-B737-9AB1287C1928}" sibTransId="{06B8F21D-0D3C-4900-A18A-92B053AE36EA}"/>
    <dgm:cxn modelId="{FCC379BB-19A3-4853-A260-E9CE1ABF3F66}" srcId="{86FAC708-FBE0-4314-B421-17F12126AAC2}" destId="{80B446C3-3D42-4666-AA7A-8B11EAB56DB9}" srcOrd="1" destOrd="0" parTransId="{C27143E7-178B-46A1-882A-EA845FB7A804}" sibTransId="{ADA08DC4-CD8E-4C04-AFB2-6A0872C73543}"/>
    <dgm:cxn modelId="{0A6A8F51-1563-45F8-B0B6-0221D34A26C1}" type="presParOf" srcId="{DB5110C0-1DCF-4628-9105-235F6068ED3D}" destId="{6D0CF86B-7C60-44C2-9DCB-9599EAFEB2A5}" srcOrd="0" destOrd="0" presId="urn:microsoft.com/office/officeart/2005/8/layout/pyramid2"/>
    <dgm:cxn modelId="{6B2D4465-D994-4E96-863A-2FAD64615BBA}" type="presParOf" srcId="{DB5110C0-1DCF-4628-9105-235F6068ED3D}" destId="{97DD3F5C-3E4C-43AB-BE9B-AC805150894D}" srcOrd="1" destOrd="0" presId="urn:microsoft.com/office/officeart/2005/8/layout/pyramid2"/>
    <dgm:cxn modelId="{4FAA0A59-C69C-45D0-AD0C-11310589AE80}" type="presParOf" srcId="{97DD3F5C-3E4C-43AB-BE9B-AC805150894D}" destId="{6D07523B-D9B4-4933-BD8E-AB6E23DC9D37}" srcOrd="0" destOrd="0" presId="urn:microsoft.com/office/officeart/2005/8/layout/pyramid2"/>
    <dgm:cxn modelId="{0B8E40E1-7B8F-46C6-B7A5-862D0B083699}" type="presParOf" srcId="{97DD3F5C-3E4C-43AB-BE9B-AC805150894D}" destId="{58DF9D9E-90B0-4046-80D8-00C1D7D02B9D}" srcOrd="1" destOrd="0" presId="urn:microsoft.com/office/officeart/2005/8/layout/pyramid2"/>
    <dgm:cxn modelId="{21C496DC-8092-4087-B629-6196BC6CAD72}" type="presParOf" srcId="{97DD3F5C-3E4C-43AB-BE9B-AC805150894D}" destId="{89678BD4-8289-4D6D-BF24-3815AB8B635C}" srcOrd="2" destOrd="0" presId="urn:microsoft.com/office/officeart/2005/8/layout/pyramid2"/>
    <dgm:cxn modelId="{E5034FC1-E3E6-4A1A-80F2-86DCF8193B44}" type="presParOf" srcId="{97DD3F5C-3E4C-43AB-BE9B-AC805150894D}" destId="{A0CE7F84-3728-4EF3-9070-37F46C9F0F59}" srcOrd="3" destOrd="0" presId="urn:microsoft.com/office/officeart/2005/8/layout/pyramid2"/>
    <dgm:cxn modelId="{BAAF9D6B-40D9-4EDD-B1EC-42F92CB25A30}" type="presParOf" srcId="{97DD3F5C-3E4C-43AB-BE9B-AC805150894D}" destId="{EA3A3DBE-76BD-419F-9D53-D42E99CCE197}" srcOrd="4" destOrd="0" presId="urn:microsoft.com/office/officeart/2005/8/layout/pyramid2"/>
    <dgm:cxn modelId="{1FFD817E-9B3E-4CAF-A6E9-650DC465B899}" type="presParOf" srcId="{97DD3F5C-3E4C-43AB-BE9B-AC805150894D}" destId="{534C05F2-4EBE-4B06-BFD5-1022992F7092}" srcOrd="5" destOrd="0" presId="urn:microsoft.com/office/officeart/2005/8/layout/pyramid2"/>
    <dgm:cxn modelId="{FE8AFABE-6D8F-42E1-9A05-EF5311878451}" type="presParOf" srcId="{97DD3F5C-3E4C-43AB-BE9B-AC805150894D}" destId="{2CD8FA4E-F30F-4468-B805-279636B45389}" srcOrd="6" destOrd="0" presId="urn:microsoft.com/office/officeart/2005/8/layout/pyramid2"/>
    <dgm:cxn modelId="{E1BAC1A3-AEC7-4F2F-899F-F9006408D382}" type="presParOf" srcId="{97DD3F5C-3E4C-43AB-BE9B-AC805150894D}" destId="{625051EF-D6FE-4A69-90B1-0154B1956B46}" srcOrd="7" destOrd="0" presId="urn:microsoft.com/office/officeart/2005/8/layout/pyramid2"/>
    <dgm:cxn modelId="{DA322AFF-A394-41A0-9B8D-64D7EABE685F}" type="presParOf" srcId="{97DD3F5C-3E4C-43AB-BE9B-AC805150894D}" destId="{B11AAD24-413A-49FD-9813-B08367AF173F}" srcOrd="8" destOrd="0" presId="urn:microsoft.com/office/officeart/2005/8/layout/pyramid2"/>
    <dgm:cxn modelId="{FD2DD082-5880-44C5-A8A6-F4DD6F141CA7}" type="presParOf" srcId="{97DD3F5C-3E4C-43AB-BE9B-AC805150894D}" destId="{79B0A8DB-074A-493A-A97F-8F27886BE843}" srcOrd="9" destOrd="0" presId="urn:microsoft.com/office/officeart/2005/8/layout/pyramid2"/>
    <dgm:cxn modelId="{2DA3C395-E4A3-4844-B559-75D0BA2D81C7}" type="presParOf" srcId="{97DD3F5C-3E4C-43AB-BE9B-AC805150894D}" destId="{69F8694C-8DAB-4381-9359-F86F7F88A668}" srcOrd="10" destOrd="0" presId="urn:microsoft.com/office/officeart/2005/8/layout/pyramid2"/>
    <dgm:cxn modelId="{BE5D280A-9143-427D-9ACE-695C9FD6D6CD}" type="presParOf" srcId="{97DD3F5C-3E4C-43AB-BE9B-AC805150894D}" destId="{397441AB-A479-404A-8A94-E23DA4C3EF9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CF86B-7C60-44C2-9DCB-9599EAFEB2A5}">
      <dsp:nvSpPr>
        <dsp:cNvPr id="0" name=""/>
        <dsp:cNvSpPr/>
      </dsp:nvSpPr>
      <dsp:spPr>
        <a:xfrm>
          <a:off x="2014683" y="0"/>
          <a:ext cx="5071283" cy="5071283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7523B-D9B4-4933-BD8E-AB6E23DC9D37}">
      <dsp:nvSpPr>
        <dsp:cNvPr id="0" name=""/>
        <dsp:cNvSpPr/>
      </dsp:nvSpPr>
      <dsp:spPr>
        <a:xfrm>
          <a:off x="3911074" y="467122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Сметана</a:t>
          </a:r>
          <a:endParaRPr lang="ru-RU" sz="2500" b="1" kern="1200" dirty="0"/>
        </a:p>
      </dsp:txBody>
      <dsp:txXfrm>
        <a:off x="3940375" y="496423"/>
        <a:ext cx="3237731" cy="541631"/>
      </dsp:txXfrm>
    </dsp:sp>
    <dsp:sp modelId="{89678BD4-8289-4D6D-BF24-3815AB8B635C}">
      <dsp:nvSpPr>
        <dsp:cNvPr id="0" name=""/>
        <dsp:cNvSpPr/>
      </dsp:nvSpPr>
      <dsp:spPr>
        <a:xfrm>
          <a:off x="3900493" y="1209313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3818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Масло</a:t>
          </a:r>
          <a:endParaRPr lang="ru-RU" sz="2500" b="1" kern="1200" dirty="0"/>
        </a:p>
      </dsp:txBody>
      <dsp:txXfrm>
        <a:off x="3929794" y="1238614"/>
        <a:ext cx="3237731" cy="541631"/>
      </dsp:txXfrm>
    </dsp:sp>
    <dsp:sp modelId="{EA3A3DBE-76BD-419F-9D53-D42E99CCE197}">
      <dsp:nvSpPr>
        <dsp:cNvPr id="0" name=""/>
        <dsp:cNvSpPr/>
      </dsp:nvSpPr>
      <dsp:spPr>
        <a:xfrm>
          <a:off x="3885429" y="1860378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7637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Творог</a:t>
          </a:r>
          <a:endParaRPr lang="ru-RU" sz="2500" b="1" kern="1200" dirty="0"/>
        </a:p>
      </dsp:txBody>
      <dsp:txXfrm>
        <a:off x="3914730" y="1889679"/>
        <a:ext cx="3237731" cy="541631"/>
      </dsp:txXfrm>
    </dsp:sp>
    <dsp:sp modelId="{2CD8FA4E-F30F-4468-B805-279636B45389}">
      <dsp:nvSpPr>
        <dsp:cNvPr id="0" name=""/>
        <dsp:cNvSpPr/>
      </dsp:nvSpPr>
      <dsp:spPr>
        <a:xfrm>
          <a:off x="3885429" y="2535641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11455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Кефир</a:t>
          </a:r>
          <a:endParaRPr lang="ru-RU" sz="2500" b="1" kern="1200" dirty="0"/>
        </a:p>
      </dsp:txBody>
      <dsp:txXfrm>
        <a:off x="3914730" y="2564942"/>
        <a:ext cx="3237731" cy="541631"/>
      </dsp:txXfrm>
    </dsp:sp>
    <dsp:sp modelId="{B11AAD24-413A-49FD-9813-B08367AF173F}">
      <dsp:nvSpPr>
        <dsp:cNvPr id="0" name=""/>
        <dsp:cNvSpPr/>
      </dsp:nvSpPr>
      <dsp:spPr>
        <a:xfrm>
          <a:off x="3885429" y="3210904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15274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Йогурт</a:t>
          </a:r>
          <a:endParaRPr lang="ru-RU" sz="2500" b="1" kern="1200" dirty="0"/>
        </a:p>
      </dsp:txBody>
      <dsp:txXfrm>
        <a:off x="3914730" y="3240205"/>
        <a:ext cx="3237731" cy="541631"/>
      </dsp:txXfrm>
    </dsp:sp>
    <dsp:sp modelId="{69F8694C-8DAB-4381-9359-F86F7F88A668}">
      <dsp:nvSpPr>
        <dsp:cNvPr id="0" name=""/>
        <dsp:cNvSpPr/>
      </dsp:nvSpPr>
      <dsp:spPr>
        <a:xfrm>
          <a:off x="3838291" y="3921792"/>
          <a:ext cx="3296333" cy="60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Сыр</a:t>
          </a:r>
          <a:endParaRPr lang="ru-RU" sz="2500" b="1" kern="1200" dirty="0"/>
        </a:p>
      </dsp:txBody>
      <dsp:txXfrm>
        <a:off x="3867592" y="3951093"/>
        <a:ext cx="3237731" cy="54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DB8CC-41EB-46C4-9BFA-637D25548C6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9206C-2D5F-425C-840A-A62F28690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9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В столовой всегда много и детей и взрослых, ведь всем нужно успеть поесть в течение 15—20 минут. Поэтому здесь особенно важно соблюдение вполне определённых правил.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75D32F-8AC4-4F38-9523-E8B2D50CA58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В столовой всегда много и детей и взрослых, ведь всем нужно успеть поесть в течение 15—20 минут. Поэтому здесь особенно важно соблюдение вполне определённых правил.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6FB3CE-CA55-43A9-81E7-9D6CB6CCEEC1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Уже у древних египтян были в почёте столовые приборы, а умение есть красиво и бесшумно считалось важным достоинством.</a:t>
            </a:r>
          </a:p>
          <a:p>
            <a:pPr eaLnBrk="1" hangingPunct="1"/>
            <a:r>
              <a:rPr lang="ru-RU" altLang="ru-RU" smtClean="0"/>
              <a:t>На Руси при дворе московских государей и великих князей столовые приборы подавались только почётным гостям, а сами хозяева брали кушанья с тарелки руками.</a:t>
            </a:r>
          </a:p>
          <a:p>
            <a:pPr eaLnBrk="1" hangingPunct="1"/>
            <a:r>
              <a:rPr lang="ru-RU" altLang="ru-RU" smtClean="0"/>
              <a:t>Всерьёз взялся обучать русских дворян хорошим манерам только Пётр I. Он составил и издал знаменитую книгу «Юности честное зерцало», в которой были изложены правила поведения в обществе и подробно описаны правила поведения за столом.</a:t>
            </a:r>
          </a:p>
          <a:p>
            <a:pPr eaLnBrk="1" hangingPunct="1"/>
            <a:r>
              <a:rPr lang="ru-RU" altLang="ru-RU" smtClean="0"/>
              <a:t>В наше время каждый воспитанный человек должен знать эти правила поведения за столом.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7441C0-A496-4BFB-87A8-C4C429DB8C13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Уже у древних египтян были в почёте столовые приборы, а умение есть красиво и бесшумно считалось важным достоинством.</a:t>
            </a:r>
          </a:p>
          <a:p>
            <a:pPr eaLnBrk="1" hangingPunct="1"/>
            <a:r>
              <a:rPr lang="ru-RU" altLang="ru-RU" smtClean="0"/>
              <a:t>На Руси при дворе московских государей и великих князей столовые приборы подавались только почётным гостям, а сами хозяева брали кушанья с тарелки руками.</a:t>
            </a:r>
          </a:p>
          <a:p>
            <a:pPr eaLnBrk="1" hangingPunct="1"/>
            <a:r>
              <a:rPr lang="ru-RU" altLang="ru-RU" smtClean="0"/>
              <a:t>Всерьёз взялся обучать русских дворян хорошим манерам только Пётр I. Он составил и издал знаменитую книгу «Юности честное зерцало», в которой были изложены правила поведения в обществе и подробно описаны правила поведения за столом.</a:t>
            </a:r>
          </a:p>
          <a:p>
            <a:pPr eaLnBrk="1" hangingPunct="1"/>
            <a:r>
              <a:rPr lang="ru-RU" altLang="ru-RU" smtClean="0"/>
              <a:t>В наше время каждый воспитанный человек должен знать эти правила поведения за столом.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8356D9-C2F8-4C3F-A04D-3BB622FA27DE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Уже у древних египтян были в почёте столовые приборы, а умение есть красиво и бесшумно считалось важным достоинством.</a:t>
            </a:r>
          </a:p>
          <a:p>
            <a:pPr eaLnBrk="1" hangingPunct="1"/>
            <a:r>
              <a:rPr lang="ru-RU" altLang="ru-RU" smtClean="0"/>
              <a:t>На Руси при дворе московских государей и великих князей столовые приборы подавались только почётным гостям, а сами хозяева брали кушанья с тарелки руками.</a:t>
            </a:r>
          </a:p>
          <a:p>
            <a:pPr eaLnBrk="1" hangingPunct="1"/>
            <a:r>
              <a:rPr lang="ru-RU" altLang="ru-RU" smtClean="0"/>
              <a:t>Всерьёз взялся обучать русских дворян хорошим манерам только Пётр I. Он составил и издал знаменитую книгу «Юности честное зерцало», в которой были изложены правила поведения в обществе и подробно описаны правила поведения за столом.</a:t>
            </a:r>
          </a:p>
          <a:p>
            <a:pPr eaLnBrk="1" hangingPunct="1"/>
            <a:r>
              <a:rPr lang="ru-RU" altLang="ru-RU" smtClean="0"/>
              <a:t>В наше время каждый воспитанный человек должен знать эти правила поведения за столом.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70CBE-193E-4A07-A991-8567135F8516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Уже у древних египтян были в почёте столовые приборы, а умение есть красиво и бесшумно считалось важным достоинством.</a:t>
            </a:r>
          </a:p>
          <a:p>
            <a:pPr eaLnBrk="1" hangingPunct="1"/>
            <a:r>
              <a:rPr lang="ru-RU" altLang="ru-RU" smtClean="0"/>
              <a:t>На Руси при дворе московских государей и великих князей столовые приборы подавались только почётным гостям, а сами хозяева брали кушанья с тарелки руками.</a:t>
            </a:r>
          </a:p>
          <a:p>
            <a:pPr eaLnBrk="1" hangingPunct="1"/>
            <a:r>
              <a:rPr lang="ru-RU" altLang="ru-RU" smtClean="0"/>
              <a:t>Всерьёз взялся обучать русских дворян хорошим манерам только Пётр I. Он составил и издал знаменитую книгу «Юности честное зерцало», в которой были изложены правила поведения в обществе и подробно описаны правила поведения за столом.</a:t>
            </a:r>
          </a:p>
          <a:p>
            <a:pPr eaLnBrk="1" hangingPunct="1"/>
            <a:r>
              <a:rPr lang="ru-RU" altLang="ru-RU" smtClean="0"/>
              <a:t>В наше время каждый воспитанный человек должен знать эти правила поведения за столом.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0D32A-36FC-4F09-A69F-D5AA60931175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Уже у древних египтян были в почёте столовые приборы, а умение есть красиво и бесшумно считалось важным достоинством.</a:t>
            </a:r>
          </a:p>
          <a:p>
            <a:pPr eaLnBrk="1" hangingPunct="1"/>
            <a:r>
              <a:rPr lang="ru-RU" altLang="ru-RU" smtClean="0"/>
              <a:t>На Руси при дворе московских государей и великих князей столовые приборы подавались только почётным гостям, а сами хозяева брали кушанья с тарелки руками.</a:t>
            </a:r>
          </a:p>
          <a:p>
            <a:pPr eaLnBrk="1" hangingPunct="1"/>
            <a:r>
              <a:rPr lang="ru-RU" altLang="ru-RU" smtClean="0"/>
              <a:t>Всерьёз взялся обучать русских дворян хорошим манерам только Пётр I. Он составил и издал знаменитую книгу «Юности честное зерцало», в которой были изложены правила поведения в обществе и подробно описаны правила поведения за столом.</a:t>
            </a:r>
          </a:p>
          <a:p>
            <a:pPr eaLnBrk="1" hangingPunct="1"/>
            <a:r>
              <a:rPr lang="ru-RU" altLang="ru-RU" smtClean="0"/>
              <a:t>В наше время каждый воспитанный человек должен знать эти правила поведения за столом.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3C989C-149F-4CF4-AE81-F205172AA1C9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8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4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3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0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1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5000">
              <a:srgbClr val="FEFFFF"/>
            </a:gs>
            <a:gs pos="95000">
              <a:srgbClr val="A3FFFF"/>
            </a:gs>
            <a:gs pos="98000">
              <a:srgbClr val="4747FF"/>
            </a:gs>
            <a:gs pos="91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9213-BD74-4DBA-9154-7122BC1AFAF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999D-DB5A-45D4-8A8A-CB9AD9EFB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bonduellerussia.ru/uploads/_contents/154/content/mini_nutritious-vegetables-small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98" y="5061348"/>
            <a:ext cx="1610702" cy="102094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584960" y="632779"/>
            <a:ext cx="9144000" cy="727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Рудненская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специальная школа для детей с особыми образовательными потребностями» Управления образования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акимата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Костанайской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0556" y="1590378"/>
            <a:ext cx="57737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классных руководителей  0, 1 - 4,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5- 8, 9-10 классов: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культура поведения учащихся во время приема пищи,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соблюдение санитарно-гигиенических требований 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питания – залог сохранения здоровья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ВР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Нурумбаева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ch54mgn.educhel.ru/uploads/35200/35189/section/750396/pitanie.gif?15483214288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132" y="4142304"/>
            <a:ext cx="2762005" cy="2157592"/>
          </a:xfrm>
          <a:prstGeom prst="rect">
            <a:avLst/>
          </a:prstGeom>
          <a:noFill/>
        </p:spPr>
      </p:pic>
      <p:pic>
        <p:nvPicPr>
          <p:cNvPr id="9" name="Picture 2" descr="http://s014.radikal.ru/i329/1412/de/615bf0513fc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3127"/>
          <a:stretch/>
        </p:blipFill>
        <p:spPr bwMode="auto">
          <a:xfrm>
            <a:off x="911711" y="1360171"/>
            <a:ext cx="4778846" cy="49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200152" y="478564"/>
            <a:ext cx="10367433" cy="575872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Культура поведения учащихся </a:t>
            </a:r>
          </a:p>
          <a:p>
            <a:pPr algn="ctr"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во время приема пищи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10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Никогда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не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спешите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первыми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занять место за столом. </a:t>
            </a:r>
            <a:endParaRPr lang="ru-RU" altLang="ru-RU" sz="4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Старайтесь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не пролить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на себя или соседей горячий суп или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чай.</a:t>
            </a:r>
            <a:endParaRPr lang="ru-RU" altLang="ru-RU" sz="4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6082" name="Picture 2" descr="http://cdn0.deti.fm/vardata/modules/news/files/1/1767/news_file_1767_5b9fc913a8a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1815" y="1177290"/>
            <a:ext cx="2416036" cy="160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97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991313" y="606751"/>
            <a:ext cx="10430994" cy="5896599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Правила поведения за столом</a:t>
            </a:r>
            <a:endParaRPr lang="ru-RU" altLang="ru-RU" sz="4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19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Сидите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за столом прямо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, не кладите ногу на ногу, не толкайте соседей и не кладите локти на стол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о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время еды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соблюдайте тишину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: не разговаривайте громко, не чавкайте, не дуйте на горячие блюда, не стучите вилками и ложками о тарелки и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чашки.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400" dirty="0" smtClean="0"/>
              <a:t> </a:t>
            </a:r>
          </a:p>
        </p:txBody>
      </p:sp>
      <p:pic>
        <p:nvPicPr>
          <p:cNvPr id="44034" name="Picture 2" descr="https://fs00.infourok.ru/images/doc/79/95923/hello_html_m2e7ebc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2345" y="4805688"/>
            <a:ext cx="2440608" cy="166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673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www.7tint.com/wp-content/uploads/2016/05/Uncommon-frie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332" y="4567829"/>
            <a:ext cx="2853198" cy="1836747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200152" y="555477"/>
            <a:ext cx="10367433" cy="568181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Правила поведения за столом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9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Если вас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о чём-то спросили, то,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прежде чем ответить, сначала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прожуйте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и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проглотите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пищу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ru-RU" altLang="ru-RU" sz="4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Если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вы испачкались, воспользуйтесь салфеткой или носовым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платком!</a:t>
            </a:r>
            <a:r>
              <a:rPr lang="ru-RU" altLang="ru-RU" sz="4400" dirty="0" smtClean="0"/>
              <a:t> </a:t>
            </a:r>
          </a:p>
        </p:txBody>
      </p:sp>
      <p:sp>
        <p:nvSpPr>
          <p:cNvPr id="41986" name="AutoShape 2" descr="http://mbdou29-azov.ru/images/Nutri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43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160585" y="597877"/>
            <a:ext cx="10176427" cy="5708271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Правила поведения за столом</a:t>
            </a:r>
            <a:endParaRPr lang="ru-RU" altLang="ru-RU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Не отодвигайте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свою грязную тарелку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 сторону соседа. </a:t>
            </a:r>
            <a:endParaRPr lang="ru-RU" altLang="ru-RU" sz="4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Соблюдайте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чистоту: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уронив что-нибудь на пол, поднимите и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выбросите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 мусорное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ведро.</a:t>
            </a:r>
            <a:endParaRPr lang="ru-RU" altLang="ru-RU" sz="4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46" y="4151221"/>
            <a:ext cx="4072221" cy="2290625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578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200152" y="606751"/>
            <a:ext cx="10242667" cy="3520868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Культура поведения учащихся </a:t>
            </a:r>
          </a:p>
          <a:p>
            <a:pPr algn="ctr"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во время приема пищи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После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еды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убирайте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за собой посуду. </a:t>
            </a:r>
            <a:endParaRPr lang="ru-RU" altLang="ru-RU" sz="4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Уходя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скажите </a:t>
            </a:r>
            <a:r>
              <a:rPr lang="ru-RU" altLang="ru-RU" sz="4400" b="1" u="sng" dirty="0">
                <a:solidFill>
                  <a:srgbClr val="C00000"/>
                </a:solidFill>
                <a:cs typeface="Arial" panose="020B0604020202020204" pitchFamily="34" charset="0"/>
              </a:rPr>
              <a:t>спасибо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тем, кто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вас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накормил! </a:t>
            </a:r>
            <a:endParaRPr lang="ru-RU" altLang="ru-RU" sz="4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Б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удьте вежливыми!</a:t>
            </a:r>
            <a:endParaRPr lang="ru-RU" altLang="ru-RU" sz="4400" b="1" dirty="0" smtClean="0"/>
          </a:p>
        </p:txBody>
      </p:sp>
      <p:pic>
        <p:nvPicPr>
          <p:cNvPr id="37890" name="Picture 2" descr="https://ds04.infourok.ru/uploads/ex/1136/0000ad75-547462f3/hello_html_m857a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990" y="4309331"/>
            <a:ext cx="2624454" cy="174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50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yasnopolds-troitskmr.educhel.ru/uploads/37700/37601/section/814160/razresh._prod.png?1541916896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171" y="991313"/>
            <a:ext cx="7967053" cy="54813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0934" y="518224"/>
            <a:ext cx="109471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rgbClr val="0070C0"/>
                </a:solidFill>
              </a:rPr>
              <a:t>ПРЕЖДЕ ЧЕМ ЗА СТОЛ МНЕ СЕСТЬ, Я ПОДУМАЮ, ЧТО ЕСТЬ!</a:t>
            </a:r>
            <a:endParaRPr lang="ru-RU" sz="33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9046" y="188640"/>
            <a:ext cx="656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ЗДОРОВОЕ ПИТАНИЕ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gepatithelp.ru/wiki/wp-content/uploads/2015/09/54193-hronicheskiy-gepatit-b-istoriya-bole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53" y="1111970"/>
            <a:ext cx="9557908" cy="52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763" y="529839"/>
            <a:ext cx="107506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Суточный рацион человека должен покрывать его затраты  и содержать все вещества, необходимые для нормальной жизнедеятельности.</a:t>
            </a:r>
          </a:p>
          <a:p>
            <a:r>
              <a:rPr lang="ru-RU" sz="4400" dirty="0" smtClean="0"/>
              <a:t>         Рацион питания ребенка должен составляться с учетом активного роста и больших затрат энергии, а также особенностей его образа жизни.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2944" t="27664" r="18673" b="12399"/>
          <a:stretch>
            <a:fillRect/>
          </a:stretch>
        </p:blipFill>
        <p:spPr bwMode="auto">
          <a:xfrm>
            <a:off x="623843" y="577320"/>
            <a:ext cx="8673981" cy="57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https://im0-tub-by.yandex.net/i?id=c5f9b349be0818646088c985cfa3dd27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7304" y="529840"/>
            <a:ext cx="1400976" cy="1224898"/>
          </a:xfrm>
          <a:prstGeom prst="rect">
            <a:avLst/>
          </a:prstGeom>
          <a:noFill/>
        </p:spPr>
      </p:pic>
      <p:pic>
        <p:nvPicPr>
          <p:cNvPr id="31750" name="Picture 6" descr="https://png.pngtree.com/element_origin_min_pic/17/09/14/02b06b067405928740951d181e7ea56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209" y="5139123"/>
            <a:ext cx="1407355" cy="1212491"/>
          </a:xfrm>
          <a:prstGeom prst="rect">
            <a:avLst/>
          </a:prstGeom>
          <a:noFill/>
        </p:spPr>
      </p:pic>
      <p:pic>
        <p:nvPicPr>
          <p:cNvPr id="31756" name="Picture 12" descr="https://avatanplus.com/files/resources/mid/57a746e328709156656ce75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0440" y="3273040"/>
            <a:ext cx="1442958" cy="1982624"/>
          </a:xfrm>
          <a:prstGeom prst="rect">
            <a:avLst/>
          </a:prstGeom>
          <a:noFill/>
        </p:spPr>
      </p:pic>
      <p:pic>
        <p:nvPicPr>
          <p:cNvPr id="31758" name="Picture 14" descr="https://www.picpng.com/images/large/cup-lid-straw-disposable-soft-photos-1167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41815" y="1888620"/>
            <a:ext cx="854328" cy="170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94280"/>
            <a:ext cx="10972800" cy="777875"/>
          </a:xfrm>
        </p:spPr>
        <p:txBody>
          <a:bodyPr/>
          <a:lstStyle/>
          <a:p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ОСНОВНЫЕ ИСТОЧНИКИ УГЛЕВОДОВ: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4776" y="1036860"/>
            <a:ext cx="11343216" cy="1397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Сахар, крахмал, мед, конфеты, сухофрукты, хлебобулочные изделия, крупы, макаронные изделия, овощи, фрукты.</a:t>
            </a:r>
          </a:p>
        </p:txBody>
      </p:sp>
      <p:pic>
        <p:nvPicPr>
          <p:cNvPr id="33800" name="Picture 8" descr="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87" y="3172895"/>
            <a:ext cx="5183716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кру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494" y="2715188"/>
            <a:ext cx="5473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макаро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153" y="2377393"/>
            <a:ext cx="508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366" y="658025"/>
            <a:ext cx="78535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Человеку нужно есть.</a:t>
            </a:r>
          </a:p>
          <a:p>
            <a:r>
              <a:rPr lang="ru-RU" sz="4400" b="1" dirty="0" smtClean="0"/>
              <a:t>Чтобы встать и чтобы сесть,</a:t>
            </a:r>
          </a:p>
          <a:p>
            <a:r>
              <a:rPr lang="ru-RU" sz="4400" b="1" dirty="0" smtClean="0"/>
              <a:t>Чтоб расти и развиваться,</a:t>
            </a:r>
          </a:p>
          <a:p>
            <a:r>
              <a:rPr lang="ru-RU" sz="4400" b="1" dirty="0" smtClean="0"/>
              <a:t>Чтобы прыгать, кувыркаться,</a:t>
            </a:r>
          </a:p>
          <a:p>
            <a:r>
              <a:rPr lang="ru-RU" sz="4400" b="1" dirty="0" smtClean="0"/>
              <a:t>Песни петь, дружить, смеяться,</a:t>
            </a:r>
          </a:p>
          <a:p>
            <a:r>
              <a:rPr lang="ru-RU" sz="4400" b="1" dirty="0" smtClean="0"/>
              <a:t>И при этом не болеть</a:t>
            </a:r>
          </a:p>
          <a:p>
            <a:r>
              <a:rPr lang="ru-RU" sz="4400" b="1" dirty="0" smtClean="0"/>
              <a:t>Нужно правильно питаться</a:t>
            </a:r>
          </a:p>
          <a:p>
            <a:r>
              <a:rPr lang="ru-RU" sz="4400" b="1" dirty="0" smtClean="0"/>
              <a:t>С самых юных лет уметь!</a:t>
            </a:r>
          </a:p>
          <a:p>
            <a:endParaRPr lang="ru-RU" dirty="0"/>
          </a:p>
        </p:txBody>
      </p:sp>
      <p:pic>
        <p:nvPicPr>
          <p:cNvPr id="20484" name="Picture 4" descr="https://ozon-st.cdn.ngenix.net/multimedia/10145821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47"/>
          <a:stretch>
            <a:fillRect/>
          </a:stretch>
        </p:blipFill>
        <p:spPr bwMode="auto">
          <a:xfrm>
            <a:off x="795990" y="1914259"/>
            <a:ext cx="1516152" cy="3443954"/>
          </a:xfrm>
          <a:prstGeom prst="rect">
            <a:avLst/>
          </a:prstGeom>
          <a:noFill/>
        </p:spPr>
      </p:pic>
      <p:pic>
        <p:nvPicPr>
          <p:cNvPr id="20486" name="Picture 6" descr="https://ya-webdesign.com/images/snacks-clipart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3444" y="102550"/>
            <a:ext cx="2714580" cy="2714581"/>
          </a:xfrm>
          <a:prstGeom prst="rect">
            <a:avLst/>
          </a:prstGeom>
          <a:noFill/>
        </p:spPr>
      </p:pic>
      <p:pic>
        <p:nvPicPr>
          <p:cNvPr id="20488" name="Picture 8" descr="https://png.pngtree.com/element_origin_min_pic/16/12/24/e557935d65e4515edbff226dfc6dda5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5141" y="4184339"/>
            <a:ext cx="2250644" cy="225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527" y="333286"/>
            <a:ext cx="10972800" cy="85090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БЕЛКА: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5871" y="1016890"/>
            <a:ext cx="10972800" cy="17272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Икра, мясо, рыба, сыр, орехи, яйца,  бобовые (горох, соя, фасоль), молоко, творог, грибы.</a:t>
            </a:r>
          </a:p>
        </p:txBody>
      </p:sp>
      <p:pic>
        <p:nvPicPr>
          <p:cNvPr id="29700" name="Picture 4" descr="мяс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21" y="2045738"/>
            <a:ext cx="5856816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рыб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477" y="4015248"/>
            <a:ext cx="6627284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бел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6021" y="1785337"/>
            <a:ext cx="3328060" cy="216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8020" y="219846"/>
            <a:ext cx="10515600" cy="1325563"/>
          </a:xfrm>
        </p:spPr>
        <p:txBody>
          <a:bodyPr/>
          <a:lstStyle/>
          <a:p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ИСТОЧНИКИ ЖИРОВ: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1" y="1196975"/>
            <a:ext cx="10972800" cy="1684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Масло растительное,  масло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сливочное,маргарин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жиры, сало, сметана, икра, молочные и мясные продукты.</a:t>
            </a:r>
          </a:p>
        </p:txBody>
      </p:sp>
      <p:pic>
        <p:nvPicPr>
          <p:cNvPr id="31748" name="Picture 4" descr="жи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007" y="2750190"/>
            <a:ext cx="397298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мо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40" y="2983996"/>
            <a:ext cx="508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ик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5988" y="3775343"/>
            <a:ext cx="355176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1181" y="513415"/>
            <a:ext cx="10139446" cy="857250"/>
          </a:xfrm>
        </p:spPr>
        <p:txBody>
          <a:bodyPr anchor="b"/>
          <a:lstStyle/>
          <a:p>
            <a:r>
              <a:rPr lang="ru-RU" sz="5400" b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Молочные продукты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090729" y="1145136"/>
          <a:ext cx="8531551" cy="507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extBox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9751" y="2597151"/>
            <a:ext cx="3187700" cy="3529013"/>
          </a:xfrm>
          <a:prstGeom prst="rect">
            <a:avLst/>
          </a:prstGeom>
          <a:noFill/>
        </p:spPr>
      </p:pic>
      <p:pic>
        <p:nvPicPr>
          <p:cNvPr id="6" name="Рисунок 5" descr="korova[1]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306" y="1869067"/>
            <a:ext cx="4965700" cy="3322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0929" y="288213"/>
            <a:ext cx="10515600" cy="1325563"/>
          </a:xfrm>
        </p:spPr>
        <p:txBody>
          <a:bodyPr/>
          <a:lstStyle/>
          <a:p>
            <a:r>
              <a:rPr lang="ru-RU" sz="4000" b="1" dirty="0">
                <a:solidFill>
                  <a:srgbClr val="00B0F0"/>
                </a:solidFill>
                <a:latin typeface="+mn-lt"/>
              </a:rPr>
              <a:t>Овощи – источник витаминов на вашем столе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5665" y="1600201"/>
            <a:ext cx="632673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4400" dirty="0" smtClean="0"/>
              <a:t> Существует </a:t>
            </a:r>
            <a:r>
              <a:rPr lang="ru-RU" sz="4400" dirty="0"/>
              <a:t>13 витаминов, которые наш организм не в состоянии вырабатывать сам, поэтому мы должны получать их с овощами. </a:t>
            </a:r>
          </a:p>
        </p:txBody>
      </p:sp>
      <p:pic>
        <p:nvPicPr>
          <p:cNvPr id="30724" name="Picture 4" descr="Овощи – источник витаминов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22707" y="1423677"/>
            <a:ext cx="4212167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942" y="521293"/>
            <a:ext cx="10639514" cy="1563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Здоровое питание – залог хорошей успеваемости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691499" y="2153540"/>
            <a:ext cx="675117" cy="777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4578" y="2914116"/>
            <a:ext cx="10348957" cy="1538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Питание  </a:t>
            </a:r>
            <a:r>
              <a:rPr lang="ru-RU" sz="5400" b="1" dirty="0" smtClean="0">
                <a:solidFill>
                  <a:srgbClr val="0070C0"/>
                </a:solidFill>
              </a:rPr>
              <a:t>в школе </a:t>
            </a:r>
            <a:r>
              <a:rPr lang="ru-RU" sz="5400" b="1" dirty="0" smtClean="0">
                <a:solidFill>
                  <a:srgbClr val="0070C0"/>
                </a:solidFill>
              </a:rPr>
              <a:t>ОБЯЗАТЕЛЬНО!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http://www.yarnews.net/files/1/1000/76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858" y="4649120"/>
            <a:ext cx="2315910" cy="162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valtrompianews.it/files/magazine/img/mensa_bamb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531" y="4616509"/>
            <a:ext cx="3234908" cy="1733708"/>
          </a:xfrm>
          <a:prstGeom prst="rect">
            <a:avLst/>
          </a:prstGeom>
          <a:noFill/>
        </p:spPr>
      </p:pic>
      <p:pic>
        <p:nvPicPr>
          <p:cNvPr id="23558" name="Picture 6" descr="https://ic.pics.livejournal.com/fedorsumkin1111/65965134/201216/201216_600.jpg"/>
          <p:cNvPicPr>
            <a:picLocks noChangeAspect="1" noChangeArrowheads="1"/>
          </p:cNvPicPr>
          <p:nvPr/>
        </p:nvPicPr>
        <p:blipFill>
          <a:blip r:embed="rId4"/>
          <a:srcRect l="3679" t="4482" r="6835" b="14996"/>
          <a:stretch>
            <a:fillRect/>
          </a:stretch>
        </p:blipFill>
        <p:spPr bwMode="auto">
          <a:xfrm>
            <a:off x="8297965" y="4623274"/>
            <a:ext cx="2521009" cy="170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679" y="202089"/>
            <a:ext cx="7318049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+mn-lt"/>
              </a:rPr>
              <a:t>Польза горячего питания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68695" y="1124744"/>
            <a:ext cx="8101737" cy="525658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   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pPr>
              <a:buNone/>
            </a:pPr>
            <a:r>
              <a:rPr lang="ru-RU" sz="3600" dirty="0" smtClean="0"/>
              <a:t>      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8" y="409519"/>
            <a:ext cx="3534541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6" y="4459546"/>
            <a:ext cx="3376053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9" y="2399330"/>
            <a:ext cx="3366175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34" y="398642"/>
            <a:ext cx="5057014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9900"/>
                  </a:solidFill>
                </a:ln>
                <a:solidFill>
                  <a:srgbClr val="FF0000"/>
                </a:solidFill>
              </a:rPr>
              <a:t>БУДЬТЕ ЗДОРОВЫ!</a:t>
            </a:r>
            <a:endParaRPr lang="ru-RU" b="1" dirty="0">
              <a:ln>
                <a:solidFill>
                  <a:srgbClr val="0099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0" y="1628800"/>
            <a:ext cx="10391686" cy="43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54mgn.educhel.ru/uploads/35200/35189/section/750396/pitanie.gif?15483214288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4728" y="2452643"/>
            <a:ext cx="2089494" cy="1632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62699" y="367469"/>
            <a:ext cx="5115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Основные понятия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28043"/>
            <a:ext cx="1043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Здоровое</a:t>
            </a:r>
            <a:r>
              <a:rPr lang="ru-RU" sz="3600" dirty="0" smtClean="0"/>
              <a:t> </a:t>
            </a:r>
            <a:r>
              <a:rPr lang="ru-RU" sz="3600" b="1" dirty="0" smtClean="0"/>
              <a:t>питание</a:t>
            </a:r>
            <a:r>
              <a:rPr lang="ru-RU" sz="3600" dirty="0" smtClean="0"/>
              <a:t> — это </a:t>
            </a:r>
            <a:r>
              <a:rPr lang="ru-RU" sz="3600" b="1" dirty="0" smtClean="0"/>
              <a:t>питание</a:t>
            </a:r>
            <a:r>
              <a:rPr lang="ru-RU" sz="3600" dirty="0" smtClean="0"/>
              <a:t>, обеспечивающее рост, нормальное развитие и жизнедеятельность человека, способствующая укреплению его здоровья и профилактике заболеваний.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7129" y="3922518"/>
            <a:ext cx="10280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Рациональное</a:t>
            </a:r>
            <a:r>
              <a:rPr lang="ru-RU" sz="3600" dirty="0" smtClean="0"/>
              <a:t> </a:t>
            </a:r>
            <a:r>
              <a:rPr lang="ru-RU" sz="3600" b="1" dirty="0" smtClean="0"/>
              <a:t>питание</a:t>
            </a:r>
            <a:r>
              <a:rPr lang="ru-RU" sz="3600" dirty="0" smtClean="0"/>
              <a:t> (от латинского </a:t>
            </a:r>
            <a:r>
              <a:rPr lang="ru-RU" sz="3600" dirty="0" err="1" smtClean="0"/>
              <a:t>rationalis</a:t>
            </a:r>
            <a:r>
              <a:rPr lang="ru-RU" sz="3600" dirty="0" smtClean="0"/>
              <a:t> — разумный) — это физиологически полноценное </a:t>
            </a:r>
            <a:r>
              <a:rPr lang="ru-RU" sz="3600" b="1" dirty="0" smtClean="0"/>
              <a:t>питание</a:t>
            </a:r>
            <a:r>
              <a:rPr lang="ru-RU" sz="3600" dirty="0" smtClean="0"/>
              <a:t>, учитывающее характер труда, физическую активность.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originals/f8/2b/ee/f82beef5098e90d636f0c13747e0afe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7402" y="5268837"/>
            <a:ext cx="1985322" cy="14225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2384" y="1087944"/>
            <a:ext cx="1027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Режим питания – </a:t>
            </a:r>
            <a:r>
              <a:rPr lang="ru-RU" sz="4000" dirty="0" smtClean="0"/>
              <a:t>это распределение приёмов пищи  ( число приёмов, время приема пищи и ее состав) в течение суток.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6284" y="228079"/>
            <a:ext cx="5115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Основные понятия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386" y="3528428"/>
            <a:ext cx="10454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Рацион питания </a:t>
            </a:r>
            <a:r>
              <a:rPr lang="ru-RU" sz="4000" dirty="0" smtClean="0"/>
              <a:t>– набор рекомендованных блюд по приемам пищи с учетом ее состава (количество белков, жиров и углеводов, также витаминов и аминокислот)</a:t>
            </a:r>
            <a:endParaRPr lang="ru-RU" sz="4000" dirty="0"/>
          </a:p>
        </p:txBody>
      </p:sp>
      <p:pic>
        <p:nvPicPr>
          <p:cNvPr id="26628" name="Picture 4" descr="https://chudobeilixian.ru/wp-content/uploads/2018/08/slide-18-1024x7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1" t="22245" r="49726" b="18098"/>
          <a:stretch>
            <a:fillRect/>
          </a:stretch>
        </p:blipFill>
        <p:spPr bwMode="auto">
          <a:xfrm>
            <a:off x="9458683" y="521292"/>
            <a:ext cx="1873039" cy="176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7593" t="25171" r="27103" b="15763"/>
          <a:stretch>
            <a:fillRect/>
          </a:stretch>
        </p:blipFill>
        <p:spPr bwMode="auto">
          <a:xfrm>
            <a:off x="974219" y="495655"/>
            <a:ext cx="9930213" cy="596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7308" y="521293"/>
            <a:ext cx="10502782" cy="1119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Правила рационального питания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59" y="1196753"/>
            <a:ext cx="10124011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Ученик </a:t>
            </a:r>
            <a:r>
              <a:rPr lang="ru-RU" dirty="0"/>
              <a:t>соблюдает нормы гигиены и санитарии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перед </a:t>
            </a:r>
            <a:r>
              <a:rPr lang="ru-RU" dirty="0"/>
              <a:t>едой и после моет руки с </a:t>
            </a:r>
            <a:r>
              <a:rPr lang="ru-RU" dirty="0" smtClean="0"/>
              <a:t>мылом;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принимает пищу и питьё из одной посуды с другими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пользуется вместе с другими столовыми приборами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кладёт </a:t>
            </a:r>
            <a:r>
              <a:rPr lang="ru-RU" dirty="0"/>
              <a:t>еду на тарелку,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не на поверхность стола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оставляет за собой на столах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грязную </a:t>
            </a:r>
            <a:r>
              <a:rPr lang="ru-RU" dirty="0"/>
              <a:t>посуду.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349" y="260649"/>
            <a:ext cx="116172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НОРМЫ ГИГИЕНЫ И САНИТАРИИ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shkolakar.ucoz.ru/pitanie/risun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85" y="3933056"/>
            <a:ext cx="5002515" cy="2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628801"/>
            <a:ext cx="8964116" cy="489654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4600" dirty="0"/>
              <a:t>Обучающиеся находятся в столовой только в отведённое графиком питания время</a:t>
            </a:r>
            <a:r>
              <a:rPr lang="ru-RU" sz="4200" dirty="0"/>
              <a:t>.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4600" dirty="0" smtClean="0"/>
              <a:t>Порядок </a:t>
            </a:r>
            <a:r>
              <a:rPr lang="ru-RU" sz="4600" dirty="0"/>
              <a:t>в столовой поддерживает дежурный </a:t>
            </a:r>
            <a:r>
              <a:rPr lang="ru-RU" sz="4600" dirty="0" smtClean="0"/>
              <a:t>администратор и дежурный учитель, сотрудники столовой. 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algn="just">
              <a:buFont typeface="Wingdings" pitchFamily="2" charset="2"/>
              <a:buChar char="§"/>
            </a:pPr>
            <a:endParaRPr lang="ru-RU" sz="1700" dirty="0" smtClean="0"/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9616" y="485821"/>
            <a:ext cx="9217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ПОРЯДКА 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СТОЛОВОЙ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4.bp.blogspot.com/--QOUjOSLQVA/UgXjZT4euzI/AAAAAAAADac/zyqY0cBXJ_Q/s1600/u_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" y="1686150"/>
            <a:ext cx="228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200152" y="726393"/>
            <a:ext cx="10367433" cy="551089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Культура поведения учащихся </a:t>
            </a:r>
          </a:p>
          <a:p>
            <a:pPr algn="ctr"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cs typeface="Arial" panose="020B0604020202020204" pitchFamily="34" charset="0"/>
              </a:rPr>
              <a:t>во время приема пищи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105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800" dirty="0" smtClean="0">
                <a:solidFill>
                  <a:srgbClr val="002060"/>
                </a:solidFill>
                <a:cs typeface="Arial" panose="020B0604020202020204" pitchFamily="34" charset="0"/>
              </a:rPr>
              <a:t>Перед </a:t>
            </a:r>
            <a:r>
              <a:rPr lang="ru-RU" altLang="ru-RU" sz="4800" dirty="0">
                <a:solidFill>
                  <a:srgbClr val="002060"/>
                </a:solidFill>
                <a:cs typeface="Arial" panose="020B0604020202020204" pitchFamily="34" charset="0"/>
              </a:rPr>
              <a:t>едой всегда </a:t>
            </a:r>
            <a:r>
              <a:rPr lang="ru-RU" altLang="ru-RU" sz="4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мойте </a:t>
            </a:r>
            <a:r>
              <a:rPr lang="ru-RU" altLang="ru-RU" sz="4800" b="1" dirty="0">
                <a:solidFill>
                  <a:srgbClr val="002060"/>
                </a:solidFill>
                <a:cs typeface="Arial" panose="020B0604020202020204" pitchFamily="34" charset="0"/>
              </a:rPr>
              <a:t>руки</a:t>
            </a:r>
            <a:r>
              <a:rPr lang="ru-RU" altLang="ru-RU" sz="4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altLang="ru-RU" sz="48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 </a:t>
            </a:r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7467" y="3252788"/>
            <a:ext cx="3835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567" y="3429000"/>
            <a:ext cx="412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1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888764" y="606751"/>
            <a:ext cx="10319898" cy="575986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Культура поведения учащихся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во время приема пищи</a:t>
            </a:r>
            <a:endParaRPr lang="ru-RU" altLang="ru-RU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105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Входите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столовую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организованно. </a:t>
            </a:r>
            <a:endParaRPr lang="ru-RU" altLang="ru-RU" sz="4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Передвигаясь 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по столовой,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смотрите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под ноги</a:t>
            </a: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, чтобы не поскользнуться и не </a:t>
            </a:r>
            <a:r>
              <a:rPr lang="ru-RU" altLang="ru-RU" sz="4400" dirty="0" smtClean="0">
                <a:solidFill>
                  <a:srgbClr val="002060"/>
                </a:solidFill>
                <a:cs typeface="Arial" panose="020B0604020202020204" pitchFamily="34" charset="0"/>
              </a:rPr>
              <a:t>упасть.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Не толкайтесь,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не </a:t>
            </a:r>
            <a:r>
              <a:rPr lang="ru-RU" alt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кричите, соблюдайте </a:t>
            </a:r>
            <a:r>
              <a:rPr lang="ru-RU" alt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порядок!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400" dirty="0" smtClean="0"/>
              <a:t> </a:t>
            </a:r>
            <a:endParaRPr lang="ru-RU" altLang="ru-RU" sz="3600" dirty="0" smtClean="0"/>
          </a:p>
        </p:txBody>
      </p:sp>
      <p:pic>
        <p:nvPicPr>
          <p:cNvPr id="5" name="Picture 2" descr="https://sch54mgn.educhel.ru/uploads/35200/35189/section/750396/pitanie.gif?15483214288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8202" y="657272"/>
            <a:ext cx="1820254" cy="142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158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1178</Words>
  <Application>Microsoft Office PowerPoint</Application>
  <PresentationFormat>Произвольный</PresentationFormat>
  <Paragraphs>132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ИСТОЧНИКИ УГЛЕВОДОВ:</vt:lpstr>
      <vt:lpstr>ИСТОЧНИКИ БЕЛКА:</vt:lpstr>
      <vt:lpstr>ОСНОВНЫЕ ИСТОЧНИКИ ЖИРОВ:</vt:lpstr>
      <vt:lpstr>Молочные продукты</vt:lpstr>
      <vt:lpstr>Овощи – источник витаминов на вашем столе </vt:lpstr>
      <vt:lpstr>Презентация PowerPoint</vt:lpstr>
      <vt:lpstr>Польза горячего питания</vt:lpstr>
      <vt:lpstr>БУДЬТЕ ЗДОРОВЫ!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</dc:title>
  <dc:creator>USER</dc:creator>
  <cp:lastModifiedBy>Пользователь Windows</cp:lastModifiedBy>
  <cp:revision>52</cp:revision>
  <dcterms:created xsi:type="dcterms:W3CDTF">2017-09-24T10:52:20Z</dcterms:created>
  <dcterms:modified xsi:type="dcterms:W3CDTF">2023-09-25T10:21:16Z</dcterms:modified>
</cp:coreProperties>
</file>