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376" r:id="rId2"/>
    <p:sldId id="377" r:id="rId3"/>
    <p:sldId id="378" r:id="rId4"/>
    <p:sldId id="385" r:id="rId5"/>
    <p:sldId id="386" r:id="rId6"/>
    <p:sldId id="387" r:id="rId7"/>
    <p:sldId id="379" r:id="rId8"/>
    <p:sldId id="380" r:id="rId9"/>
    <p:sldId id="381" r:id="rId10"/>
    <p:sldId id="382" r:id="rId11"/>
    <p:sldId id="383" r:id="rId12"/>
    <p:sldId id="384" r:id="rId13"/>
    <p:sldId id="291" r:id="rId14"/>
    <p:sldId id="271" r:id="rId15"/>
    <p:sldId id="3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0FD5E-7F43-4562-B6D0-FCB1B4FD60A2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C879C-9440-4D42-81EA-7FE186E33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15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7F0-BAAE-4A2E-AB1C-11D31F339D1B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AA99-E77E-4EB3-A0BA-D3E88125A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7F0-BAAE-4A2E-AB1C-11D31F339D1B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AA99-E77E-4EB3-A0BA-D3E88125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7F0-BAAE-4A2E-AB1C-11D31F339D1B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AA99-E77E-4EB3-A0BA-D3E88125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7F0-BAAE-4A2E-AB1C-11D31F339D1B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AA99-E77E-4EB3-A0BA-D3E88125A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7F0-BAAE-4A2E-AB1C-11D31F339D1B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AA99-E77E-4EB3-A0BA-D3E88125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7F0-BAAE-4A2E-AB1C-11D31F339D1B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AA99-E77E-4EB3-A0BA-D3E88125A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7F0-BAAE-4A2E-AB1C-11D31F339D1B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AA99-E77E-4EB3-A0BA-D3E88125A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7F0-BAAE-4A2E-AB1C-11D31F339D1B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AA99-E77E-4EB3-A0BA-D3E88125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7F0-BAAE-4A2E-AB1C-11D31F339D1B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AA99-E77E-4EB3-A0BA-D3E88125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7F0-BAAE-4A2E-AB1C-11D31F339D1B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AA99-E77E-4EB3-A0BA-D3E88125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7F0-BAAE-4A2E-AB1C-11D31F339D1B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AA99-E77E-4EB3-A0BA-D3E88125A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0607F0-BAAE-4A2E-AB1C-11D31F339D1B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EFAA99-E77E-4EB3-A0BA-D3E88125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741368"/>
          </a:xfrm>
        </p:spPr>
        <p:txBody>
          <a:bodyPr/>
          <a:lstStyle/>
          <a:p>
            <a:pPr algn="ctr"/>
            <a:r>
              <a:rPr lang="ru-RU" sz="1800" b="0" dirty="0">
                <a:solidFill>
                  <a:srgbClr val="0070C0"/>
                </a:solidFill>
                <a:effectLst/>
                <a:latin typeface="Century Gothic"/>
              </a:rPr>
              <a:t>КГУ «</a:t>
            </a:r>
            <a:r>
              <a:rPr lang="ru-RU" sz="1800" b="0" dirty="0" err="1">
                <a:solidFill>
                  <a:srgbClr val="0070C0"/>
                </a:solidFill>
                <a:effectLst/>
                <a:latin typeface="Century Gothic"/>
              </a:rPr>
              <a:t>Рудненская</a:t>
            </a:r>
            <a:r>
              <a:rPr lang="ru-RU" sz="1800" b="0" dirty="0">
                <a:solidFill>
                  <a:srgbClr val="0070C0"/>
                </a:solidFill>
                <a:effectLst/>
                <a:latin typeface="Century Gothic"/>
              </a:rPr>
              <a:t> специальная школа для детей с особыми образовательными потребностями» </a:t>
            </a:r>
            <a:br>
              <a:rPr lang="ru-RU" sz="1800" b="0" dirty="0">
                <a:solidFill>
                  <a:srgbClr val="0070C0"/>
                </a:solidFill>
                <a:effectLst/>
                <a:latin typeface="Century Gothic"/>
              </a:rPr>
            </a:br>
            <a:r>
              <a:rPr lang="ru-RU" sz="1800" b="0" dirty="0">
                <a:solidFill>
                  <a:srgbClr val="0070C0"/>
                </a:solidFill>
                <a:effectLst/>
                <a:latin typeface="Century Gothic"/>
              </a:rPr>
              <a:t>Управления образования акимата Костанайской области</a:t>
            </a:r>
            <a:br>
              <a:rPr lang="ru-RU" sz="2000" dirty="0">
                <a:solidFill>
                  <a:srgbClr val="0070C0"/>
                </a:solidFill>
                <a:effectLst/>
                <a:latin typeface="Century Gothic"/>
              </a:rPr>
            </a:b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/>
              </a:rPr>
            </a:b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Gothic"/>
              </a:rPr>
              <a:t>Формирование умений, навыков и привычек</a:t>
            </a:r>
            <a:b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Gothic"/>
              </a:rPr>
            </a:b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Gothic"/>
              </a:rPr>
              <a:t>правильного поведения </a:t>
            </a:r>
            <a:b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Gothic"/>
              </a:rPr>
            </a:b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Gothic"/>
              </a:rPr>
              <a:t>как основа воспитания нравственных черт учащихся с интеллектуальной недостаточностью.</a:t>
            </a:r>
            <a:b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Gothic"/>
              </a:rPr>
            </a:br>
            <a:b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Gothic"/>
              </a:rPr>
            </a:br>
            <a:r>
              <a:rPr lang="ru-RU" sz="1800" b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Gothic"/>
              </a:rPr>
              <a:t>Подготовила учитель-дефектолог Пшеницына В.А.</a:t>
            </a:r>
            <a:endParaRPr lang="ru-RU" sz="18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https://gas-kvas.com/uploads/posts/2023-02/1676962038_gas-kvas-com-p-risunok-na-temu-povedenie-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437112"/>
            <a:ext cx="3744416" cy="191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ichold.ru/wp-content/uploads/2021/06/hello_html_m143cc65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37112"/>
            <a:ext cx="3729355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007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pPr algn="l"/>
            <a:r>
              <a:rPr lang="ru-RU" sz="280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Принцип комплексного подхода и продуктивного анализа данных на учащегося.</a:t>
            </a:r>
            <a:br>
              <a:rPr lang="ru-RU" sz="280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* </a:t>
            </a: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системность воспитательных воздействий;</a:t>
            </a:r>
            <a:br>
              <a:rPr lang="ru-RU" sz="280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* </a:t>
            </a: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согласованность в деятельности учителя, родителей, школы;</a:t>
            </a:r>
            <a:br>
              <a:rPr lang="ru-RU" sz="280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* </a:t>
            </a: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знание особенности развития каждого ребёнка, индивидуальный подход к нему в процессе воспитания;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* </a:t>
            </a: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соблюдение преемственности и последовательности в процессе воспитательной работы;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*</a:t>
            </a: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 нацеленность на положительный конечный результат.</a:t>
            </a:r>
            <a:endParaRPr lang="ru-RU" b="0" i="1" dirty="0"/>
          </a:p>
        </p:txBody>
      </p:sp>
    </p:spTree>
    <p:extLst>
      <p:ext uri="{BB962C8B-B14F-4D97-AF65-F5344CB8AC3E}">
        <p14:creationId xmlns:p14="http://schemas.microsoft.com/office/powerpoint/2010/main" val="2440637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Принцип индивидуального и дифференцированного подхода в процессе воспитания.</a:t>
            </a:r>
            <a:endParaRPr lang="ru-RU" dirty="0"/>
          </a:p>
        </p:txBody>
      </p:sp>
      <p:pic>
        <p:nvPicPr>
          <p:cNvPr id="3" name="Рисунок 2" descr="https://kartinki.pibig.info/uploads/posts/2023-04/1681207131_kartinki-pibig-info-p-beseda-kartinki-dlya-prezentatsii-arti-1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256584" cy="3361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78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7" y="44624"/>
            <a:ext cx="9108504" cy="6696744"/>
          </a:xfrm>
        </p:spPr>
        <p:txBody>
          <a:bodyPr/>
          <a:lstStyle/>
          <a:p>
            <a:pPr algn="l"/>
            <a:r>
              <a:rPr lang="ru-RU" sz="280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   Принцип требовательности, сочетаемой с</a:t>
            </a:r>
            <a:br>
              <a:rPr lang="ru-RU" sz="280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                   уважением к личности.</a:t>
            </a:r>
            <a:br>
              <a:rPr lang="ru-RU" sz="280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* </a:t>
            </a: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использование воспитательных воздействий, которые помогают осознать ребёнку как свои положительные черты характера, так и недостатки;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* предъявляя требования к обучающимся, необходимо довести до его сознания их правильность и целесообразность, указать пути отклонения от нормы «Если понимаю то выполняю;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* требования основываются на уважении к личности ребёнка.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endParaRPr lang="ru-RU" b="0" i="1" dirty="0"/>
          </a:p>
        </p:txBody>
      </p:sp>
    </p:spTree>
    <p:extLst>
      <p:ext uri="{BB962C8B-B14F-4D97-AF65-F5344CB8AC3E}">
        <p14:creationId xmlns:p14="http://schemas.microsoft.com/office/powerpoint/2010/main" val="3598736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1368"/>
          </a:xfrm>
        </p:spPr>
        <p:txBody>
          <a:bodyPr/>
          <a:lstStyle/>
          <a:p>
            <a:pPr marL="0" indent="0" algn="ctr">
              <a:buNone/>
            </a:pPr>
            <a:endParaRPr lang="ru-RU" sz="4400" dirty="0"/>
          </a:p>
        </p:txBody>
      </p:sp>
      <p:pic>
        <p:nvPicPr>
          <p:cNvPr id="4" name="Рисунок 3" descr="https://present5.com/presentation/72902265_263958832/image-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640960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210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prezentacii.org/upload/cloud/19/03/134475/images/screen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60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3999" cy="6885384"/>
          </a:xfrm>
        </p:spPr>
        <p:txBody>
          <a:bodyPr/>
          <a:lstStyle/>
          <a:p>
            <a:pPr algn="ctr"/>
            <a:r>
              <a:rPr lang="ru-RU" sz="3200" dirty="0"/>
              <a:t>      </a:t>
            </a:r>
            <a:br>
              <a:rPr lang="ru-RU" sz="28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2400" dirty="0"/>
            </a:br>
            <a:r>
              <a:rPr lang="ru-RU" sz="2400" dirty="0"/>
              <a:t> </a:t>
            </a:r>
            <a:br>
              <a:rPr lang="ru-RU" sz="2400" dirty="0"/>
            </a:br>
            <a:br>
              <a:rPr lang="ru-RU" sz="24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endParaRPr lang="ru-RU" sz="3200" dirty="0"/>
          </a:p>
        </p:txBody>
      </p:sp>
      <p:pic>
        <p:nvPicPr>
          <p:cNvPr id="6" name="Рисунок 5" descr="СПАСИБО ЗА ВНИМАНИЕ !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75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pPr algn="l"/>
            <a:r>
              <a:rPr lang="ru-RU" sz="280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Особенности детей с интеллектуальными нарушениями:</a:t>
            </a:r>
            <a:br>
              <a:rPr lang="ru-RU" sz="280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br>
              <a:rPr lang="ru-RU" sz="280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*нарушения 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познавательного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 развития (затрудняют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 правильное 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самостоятельное 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общение ребёнка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 во всех его 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проявлениях);</a:t>
            </a:r>
            <a:endParaRPr lang="ru-RU" b="0" i="1" dirty="0"/>
          </a:p>
        </p:txBody>
      </p:sp>
      <p:pic>
        <p:nvPicPr>
          <p:cNvPr id="3" name="Рисунок 2" descr="https://uch.asia/media/k2/items/cache/47e29f9fe96a1771642fb05ac8a8fd00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3168352" cy="441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75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pPr algn="l"/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*</a:t>
            </a: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нарушения в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эмоционально-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волевой сфере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(снижает 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самостоятельность,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желание быть лучше,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способствуют 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образованию 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вредных привычек);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*</a:t>
            </a: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особенности 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формирования 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характера 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таких детей.</a:t>
            </a:r>
            <a:endParaRPr lang="ru-RU" dirty="0"/>
          </a:p>
        </p:txBody>
      </p:sp>
      <p:pic>
        <p:nvPicPr>
          <p:cNvPr id="3" name="Рисунок 2" descr="https://avatars.dzeninfra.ru/get-zen_doc/1077599/pub_627fb45641bb07610c3dd396_627fb4895b0eb339eac000b6/scale_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4320480" cy="4542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609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school592.ru/wp-content/uploads/9/8/a/98af0016fc2a7e9ba5b6086c29c3e53e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2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skazka-arkhyz.ru/wp-content/uploads/f/d/3/fd3f5747da6072353b28005de26d1925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4"/>
            <a:ext cx="9144000" cy="6813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76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0"/>
            <a:ext cx="9036496" cy="66693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skazka-arkhyz.ru/wp-content/uploads/c/d/8/cd8926714decb77da550d392cd040e1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1249"/>
            <a:ext cx="6912769" cy="5760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937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algn="ctr"/>
            <a:br>
              <a:rPr lang="ru-RU" sz="280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br>
              <a:rPr lang="ru-RU" sz="280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Коррекционные принципы формирования умений, навыков и привычек правильного поведения учащихся с интеллектуальной недостаточностью.</a:t>
            </a:r>
            <a:endParaRPr lang="ru-RU" dirty="0"/>
          </a:p>
        </p:txBody>
      </p:sp>
      <p:pic>
        <p:nvPicPr>
          <p:cNvPr id="3" name="Рисунок 2" descr="https://gas-kvas.com/uploads/posts/2023-02/1676515161_gas-kvas-com-p-risunki-dlya-detskogo-razvitiya-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4984"/>
            <a:ext cx="5112568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023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algn="l"/>
            <a:r>
              <a:rPr lang="ru-RU" sz="280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     Принцип оптимистической перспективы</a:t>
            </a:r>
            <a:br>
              <a:rPr lang="ru-RU" sz="280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               «Опора на положительное».</a:t>
            </a:r>
            <a:br>
              <a:rPr lang="ru-RU" sz="280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br>
              <a:rPr lang="ru-RU" sz="280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Несколько важных требований воспитательного процесса:</a:t>
            </a:r>
            <a:br>
              <a:rPr lang="ru-RU" sz="280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br>
              <a:rPr lang="ru-RU" sz="280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*</a:t>
            </a: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 «замечай и не спеши»;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* </a:t>
            </a: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«лучше посоветовать, 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чем приказывать»;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* </a:t>
            </a: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подчёркивай в ребёнке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 хорошее, дай ему 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возможность подумать 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и исправиться».</a:t>
            </a:r>
            <a:br>
              <a:rPr lang="ru-RU" sz="280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br>
              <a:rPr lang="ru-RU" sz="280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endParaRPr lang="ru-RU" dirty="0"/>
          </a:p>
        </p:txBody>
      </p:sp>
      <p:pic>
        <p:nvPicPr>
          <p:cNvPr id="3" name="Рисунок 2" descr="https://e7.pngegg.com/pngimages/313/341/png-clipart-others-comics-chil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3780661" cy="3003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1941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7" y="0"/>
            <a:ext cx="9108504" cy="6858000"/>
          </a:xfrm>
        </p:spPr>
        <p:txBody>
          <a:bodyPr/>
          <a:lstStyle/>
          <a:p>
            <a:pPr algn="l"/>
            <a:r>
              <a:rPr lang="ru-RU" sz="280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Принцип коррекционно-развивающего характера воспитания.</a:t>
            </a:r>
            <a:br>
              <a:rPr lang="ru-RU" sz="280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br>
              <a:rPr lang="ru-RU" sz="280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* </a:t>
            </a: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создание условий, в которых ребёнок в состоянии проявить себя полноценной личностью;</a:t>
            </a:r>
            <a:br>
              <a:rPr lang="ru-RU" sz="2800" b="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br>
              <a:rPr lang="ru-RU" sz="2800" b="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Виды коррекции:</a:t>
            </a:r>
            <a:br>
              <a:rPr lang="ru-RU" sz="280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* </a:t>
            </a: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сенсорная, трудовая,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психологическая,</a:t>
            </a:r>
            <a:b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</a:br>
            <a:r>
              <a:rPr lang="ru-RU" sz="2800" b="0" i="1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социально – правовая</a:t>
            </a:r>
            <a:r>
              <a:rPr lang="ru-RU" sz="2800" b="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Century Gothic"/>
              </a:rPr>
              <a:t>.</a:t>
            </a:r>
            <a:endParaRPr lang="ru-RU" b="0" dirty="0"/>
          </a:p>
        </p:txBody>
      </p:sp>
      <p:pic>
        <p:nvPicPr>
          <p:cNvPr id="3" name="Рисунок 2" descr="https://xn--80aavk2aha7f.xn--d1acj3b/wp-content/uploads/2014/02/160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4049395" cy="3535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40563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1537</TotalTime>
  <Words>401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Century Gothic</vt:lpstr>
      <vt:lpstr>Georgia</vt:lpstr>
      <vt:lpstr>Trebuchet MS</vt:lpstr>
      <vt:lpstr>Воздушный поток</vt:lpstr>
      <vt:lpstr>КГУ «Рудненская специальная школа для детей с особыми образовательными потребностями»  Управления образования акимата Костанайской области  Формирование умений, навыков и привычек правильного поведения  как основа воспитания нравственных черт учащихся с интеллектуальной недостаточностью.  Подготовила учитель-дефектолог Пшеницына В.А.</vt:lpstr>
      <vt:lpstr>Особенности детей с интеллектуальными нарушениями:  *нарушения  познавательного  развития (затрудняют  правильное  самостоятельное  общение ребёнка  во всех его  проявлениях);</vt:lpstr>
      <vt:lpstr> *нарушения в эмоционально- волевой сфере (снижает  самостоятельность, желание быть лучше, способствуют  образованию  вредных привычек); *особенности  формирования  характера  таких детей.</vt:lpstr>
      <vt:lpstr>Презентация PowerPoint</vt:lpstr>
      <vt:lpstr>Презентация PowerPoint</vt:lpstr>
      <vt:lpstr>Презентация PowerPoint</vt:lpstr>
      <vt:lpstr>  Коррекционные принципы формирования умений, навыков и привычек правильного поведения учащихся с интеллектуальной недостаточностью.</vt:lpstr>
      <vt:lpstr>     Принцип оптимистической перспективы                «Опора на положительное».  Несколько важных требований воспитательного процесса:  * «замечай и не спеши»; * «лучше посоветовать,  чем приказывать»; * подчёркивай в ребёнке  хорошее, дай ему  возможность подумать  и исправиться».  </vt:lpstr>
      <vt:lpstr>Принцип коррекционно-развивающего характера воспитания.  * создание условий, в которых ребёнок в состоянии проявить себя полноценной личностью;  Виды коррекции: * сенсорная, трудовая, психологическая, социально – правовая.</vt:lpstr>
      <vt:lpstr>Принцип комплексного подхода и продуктивного анализа данных на учащегося. * системность воспитательных воздействий; * согласованность в деятельности учителя, родителей, школы; * знание особенности развития каждого ребёнка, индивидуальный подход к нему в процессе воспитания; * соблюдение преемственности и последовательности в процессе воспитательной работы; * нацеленность на положительный конечный результат.</vt:lpstr>
      <vt:lpstr>Принцип индивидуального и дифференцированного подхода в процессе воспитания.</vt:lpstr>
      <vt:lpstr>   Принцип требовательности, сочетаемой с                    уважением к личности. * использование воспитательных воздействий, которые помогают осознать ребёнку как свои положительные черты характера, так и недостатки; * предъявляя требования к обучающимся, необходимо довести до его сознания их правильность и целесообразность, указать пути отклонения от нормы «Если понимаю то выполняю; * требования основываются на уважении к личности ребёнка. </vt:lpstr>
      <vt:lpstr>Презентация PowerPoint</vt:lpstr>
      <vt:lpstr>Презентация PowerPoint</vt:lpstr>
      <vt:lpstr>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коррекции недостатков развития речи</dc:title>
  <dc:creator>Пользователь</dc:creator>
  <cp:lastModifiedBy>USER</cp:lastModifiedBy>
  <cp:revision>123</cp:revision>
  <dcterms:created xsi:type="dcterms:W3CDTF">2020-11-21T11:59:14Z</dcterms:created>
  <dcterms:modified xsi:type="dcterms:W3CDTF">2023-12-29T10:37:43Z</dcterms:modified>
</cp:coreProperties>
</file>