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3716000" cx="2438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body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solidFill>
                  <a:srgbClr val="000000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body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22803838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, видео — мелко">
  <p:cSld name="Заголовок, пункты, видео — мелко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, видео — крупно">
  <p:cSld name="Заголовок, пункты, видео — крупно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ажный факт">
  <p:cSld name="Важный факт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206500" y="1079500"/>
            <a:ext cx="21971000" cy="724158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25000"/>
              <a:buFont typeface="Helvetica Neue"/>
              <a:buNone/>
              <a:defRPr b="1" sz="25000">
                <a:solidFill>
                  <a:srgbClr val="CB297B"/>
                </a:solidFill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25000"/>
              <a:buFont typeface="Helvetica Neue"/>
              <a:buNone/>
              <a:defRPr b="1" sz="25000">
                <a:solidFill>
                  <a:srgbClr val="CB297B"/>
                </a:solidFill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25000"/>
              <a:buFont typeface="Helvetica Neue"/>
              <a:buNone/>
              <a:defRPr b="1" sz="25000">
                <a:solidFill>
                  <a:srgbClr val="CB297B"/>
                </a:solidFill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25000"/>
              <a:buFont typeface="Helvetica Neue"/>
              <a:buNone/>
              <a:defRPr b="1" sz="25000">
                <a:solidFill>
                  <a:srgbClr val="CB297B"/>
                </a:solidFill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25000"/>
              <a:buFont typeface="Helvetica Neue"/>
              <a:buNone/>
              <a:defRPr b="1" sz="25000">
                <a:solidFill>
                  <a:srgbClr val="CB297B"/>
                </a:solidFill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sz="8500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sz="8500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sz="8500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sz="8500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sz="8500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 (3 шт.)">
  <p:cSld name="Фото (3 шт.)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>
            <p:ph idx="2" type="pic"/>
          </p:nvPr>
        </p:nvSpPr>
        <p:spPr>
          <a:xfrm>
            <a:off x="14686168" y="1266539"/>
            <a:ext cx="9636012" cy="542290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6"/>
          <p:cNvSpPr/>
          <p:nvPr>
            <p:ph idx="3" type="pic"/>
          </p:nvPr>
        </p:nvSpPr>
        <p:spPr>
          <a:xfrm>
            <a:off x="15431076" y="7085972"/>
            <a:ext cx="8146308" cy="5428043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/>
          <p:nvPr>
            <p:ph idx="4" type="pic"/>
          </p:nvPr>
        </p:nvSpPr>
        <p:spPr>
          <a:xfrm>
            <a:off x="-163770" y="1270000"/>
            <a:ext cx="16918438" cy="11243712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>
            <p:ph idx="2" type="pic"/>
          </p:nvPr>
        </p:nvSpPr>
        <p:spPr>
          <a:xfrm>
            <a:off x="0" y="-1265767"/>
            <a:ext cx="24384000" cy="16247534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b="0" sz="1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092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вестка дня">
  <p:cSld name="Повестка дня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ообщение">
  <p:cSld name="Сообщение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 фото">
  <p:cSld name="Заголовок и фото">
    <p:bg>
      <p:bgPr>
        <a:solidFill>
          <a:srgbClr val="FFFFFF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>
            <p:ph idx="2" type="pic"/>
          </p:nvPr>
        </p:nvSpPr>
        <p:spPr>
          <a:xfrm>
            <a:off x="0" y="-1244600"/>
            <a:ext cx="24384000" cy="162052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1206500" y="11609910"/>
            <a:ext cx="21971000" cy="11176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>
                <a:solidFill>
                  <a:srgbClr val="FFFFFF"/>
                </a:solidFill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 фото (вариант)">
  <p:cSld name="Заголовок и фото (вариант)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>
            <p:ph idx="2" type="pic"/>
          </p:nvPr>
        </p:nvSpPr>
        <p:spPr>
          <a:xfrm>
            <a:off x="9256618" y="1263650"/>
            <a:ext cx="16791796" cy="11188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8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22809200" y="13085233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2" type="body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7" name="Google Shape;47;p10"/>
          <p:cNvSpPr/>
          <p:nvPr>
            <p:ph idx="3" type="pic"/>
          </p:nvPr>
        </p:nvSpPr>
        <p:spPr>
          <a:xfrm>
            <a:off x="10291780" y="1263848"/>
            <a:ext cx="14717313" cy="11188205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2809200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idx="4294967295" type="ctrTitle"/>
          </p:nvPr>
        </p:nvSpPr>
        <p:spPr>
          <a:xfrm>
            <a:off x="940225" y="3375725"/>
            <a:ext cx="254649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b="1" i="0" lang="en-US" sz="1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Ежедневный уход и мотивация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 rot="-28270">
            <a:off x="2686885" y="4533900"/>
            <a:ext cx="10269171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b="0" lang="en-US" sz="11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Дерево силы </a:t>
            </a:r>
            <a:endParaRPr/>
          </a:p>
        </p:txBody>
      </p:sp>
      <p:pic>
        <p:nvPicPr>
          <p:cNvPr descr="IMG_7361.avif" id="92" name="Google Shape;9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5676" y="2159000"/>
            <a:ext cx="9398001" cy="93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Ежедневный уход </a:t>
            </a:r>
            <a:endParaRPr/>
          </a:p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1206500" y="2920287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1" lang="en-US" sz="5500"/>
              <a:t>1. Режим и стабильность</a:t>
            </a:r>
            <a:endParaRPr/>
          </a:p>
        </p:txBody>
      </p:sp>
      <p:sp>
        <p:nvSpPr>
          <p:cNvPr id="99" name="Google Shape;99;p21"/>
          <p:cNvSpPr txBox="1"/>
          <p:nvPr>
            <p:ph idx="2" type="body"/>
          </p:nvPr>
        </p:nvSpPr>
        <p:spPr>
          <a:xfrm>
            <a:off x="1206500" y="4024991"/>
            <a:ext cx="21971100" cy="3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92500"/>
          </a:bodyPr>
          <a:lstStyle/>
          <a:p>
            <a:pPr indent="-659618" lvl="0" marL="6915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Helvetica Neue"/>
              <a:buChar char="•"/>
            </a:pPr>
            <a:r>
              <a:rPr lang="en-US" sz="5445"/>
              <a:t>Ребенку с ДЦП важно предсказуемое расписание: питание, гимнастика, отдых, сон- всё по времени.</a:t>
            </a:r>
            <a:endParaRPr/>
          </a:p>
          <a:p>
            <a:pPr indent="-659618" lvl="0" marL="691515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ct val="123000"/>
              <a:buFont typeface="Helvetica Neue"/>
              <a:buChar char="•"/>
            </a:pPr>
            <a:r>
              <a:rPr lang="en-US" sz="5445"/>
              <a:t>Это снижает тревожность и улучшает контроль над движениями.</a:t>
            </a:r>
            <a:endParaRPr/>
          </a:p>
        </p:txBody>
      </p:sp>
      <p:sp>
        <p:nvSpPr>
          <p:cNvPr id="100" name="Google Shape;100;p21"/>
          <p:cNvSpPr txBox="1"/>
          <p:nvPr/>
        </p:nvSpPr>
        <p:spPr>
          <a:xfrm>
            <a:off x="1206500" y="7907739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Физическая активность </a:t>
            </a:r>
            <a:endParaRPr/>
          </a:p>
        </p:txBody>
      </p:sp>
      <p:sp>
        <p:nvSpPr>
          <p:cNvPr id="101" name="Google Shape;101;p21"/>
          <p:cNvSpPr txBox="1"/>
          <p:nvPr/>
        </p:nvSpPr>
        <p:spPr>
          <a:xfrm>
            <a:off x="1206500" y="8928185"/>
            <a:ext cx="21971000" cy="326579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98500" lvl="0" marL="698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</a:pPr>
            <a:r>
              <a:rPr b="0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Ежедневно включать ЛФК (даже 5 минут).</a:t>
            </a:r>
            <a:endParaRPr/>
          </a:p>
          <a:p>
            <a:pPr indent="-698500" lvl="0" marL="6985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</a:pPr>
            <a:r>
              <a:rPr b="0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Игровые упражнения: игры с мячом (передавать, ловить мяч), пузыри, собирать крупные предметы.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Ежедневный уход 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1206500" y="3096155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1" lang="en-US" sz="5500"/>
              <a:t>3. Самообслуживание</a:t>
            </a:r>
            <a:endParaRPr/>
          </a:p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1280625" y="3959572"/>
            <a:ext cx="21971100" cy="4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98500" lvl="0" marL="698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</a:pPr>
            <a:r>
              <a:rPr lang="en-US" sz="5500"/>
              <a:t>Поощрять даже маленькие шаги- застегнул пуговицу, удержал ложку- обязательно похвалить.</a:t>
            </a:r>
            <a:endParaRPr/>
          </a:p>
          <a:p>
            <a:pPr indent="-698500" lvl="0" marL="6985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6765"/>
              <a:buFont typeface="Helvetica Neue"/>
              <a:buChar char="•"/>
            </a:pPr>
            <a:r>
              <a:rPr lang="en-US" sz="5500"/>
              <a:t>Действовать по принципу «сначала вместе, потом сам».</a:t>
            </a:r>
            <a:endParaRPr/>
          </a:p>
        </p:txBody>
      </p:sp>
      <p:sp>
        <p:nvSpPr>
          <p:cNvPr id="109" name="Google Shape;109;p22"/>
          <p:cNvSpPr txBox="1"/>
          <p:nvPr/>
        </p:nvSpPr>
        <p:spPr>
          <a:xfrm>
            <a:off x="1206500" y="7679048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Развитие речи и внимания</a:t>
            </a:r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1280675" y="8613831"/>
            <a:ext cx="21971100" cy="4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lnSpcReduction="10000"/>
          </a:bodyPr>
          <a:lstStyle/>
          <a:p>
            <a:pPr indent="-642620" lvl="0" marL="6426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24"/>
              <a:buFont typeface="Helvetica Neue"/>
              <a:buChar char="•"/>
            </a:pPr>
            <a:r>
              <a:rPr b="0" i="0" lang="en-US" sz="50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Использовать пение, ритм, считалки, совместное чтение, игры с дыханием.</a:t>
            </a:r>
            <a:endParaRPr/>
          </a:p>
          <a:p>
            <a:pPr indent="-642620" lvl="0" marL="64262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6224"/>
              <a:buFont typeface="Helvetica Neue"/>
              <a:buChar char="•"/>
            </a:pPr>
            <a:r>
              <a:rPr b="0" i="0" lang="en-US" sz="506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Обязательно сопровождать действия словами: «Мы моем ручки», «Мы надеваем кофту»- речь становится частью опыта, ребенок связывает слова и действия.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1206500" y="3146103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1" lang="en-US" sz="5500"/>
              <a:t>5. Эмоциональный контакт</a:t>
            </a:r>
            <a:endParaRPr/>
          </a:p>
        </p:txBody>
      </p:sp>
      <p:sp>
        <p:nvSpPr>
          <p:cNvPr id="116" name="Google Shape;116;p23"/>
          <p:cNvSpPr txBox="1"/>
          <p:nvPr>
            <p:ph idx="2" type="body"/>
          </p:nvPr>
        </p:nvSpPr>
        <p:spPr>
          <a:xfrm>
            <a:off x="1206500" y="4080879"/>
            <a:ext cx="21971100" cy="8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Ласковый голос, прикосновения, похвала.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Ребенок чувствует настроение родителей, поэтому важно сохранять спокойствие.</a:t>
            </a:r>
            <a:endParaRPr/>
          </a:p>
        </p:txBody>
      </p:sp>
      <p:sp>
        <p:nvSpPr>
          <p:cNvPr id="117" name="Google Shape;117;p23"/>
          <p:cNvSpPr txBox="1"/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Ежедневный уход </a:t>
            </a: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Ежедневный уход </a:t>
            </a:r>
            <a:endParaRPr/>
          </a:p>
        </p:txBody>
      </p:sp>
      <p:pic>
        <p:nvPicPr>
          <p:cNvPr descr="IMG_7391.jpeg" id="119" name="Google Shape;1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0158" y="7778101"/>
            <a:ext cx="7383683" cy="4919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</a:pPr>
            <a:r>
              <a:rPr lang="en-US" sz="11600">
                <a:latin typeface="Helvetica Neue"/>
                <a:ea typeface="Helvetica Neue"/>
                <a:cs typeface="Helvetica Neue"/>
                <a:sym typeface="Helvetica Neue"/>
              </a:rPr>
              <a:t>Мотивация ребенка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Мотивация ребенка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1206500" y="303986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1" lang="en-US" sz="5500"/>
              <a:t>1. Маленькие шаги- большие победы</a:t>
            </a:r>
            <a:endParaRPr/>
          </a:p>
        </p:txBody>
      </p:sp>
      <p:sp>
        <p:nvSpPr>
          <p:cNvPr id="131" name="Google Shape;131;p25"/>
          <p:cNvSpPr txBox="1"/>
          <p:nvPr>
            <p:ph idx="2" type="body"/>
          </p:nvPr>
        </p:nvSpPr>
        <p:spPr>
          <a:xfrm>
            <a:off x="1206500" y="3974654"/>
            <a:ext cx="219711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Не сравнивать с другими, сравнивать только с самим собой: «Сегодня ты сделал лучше, чем вчера!»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Делать фото, вести «дневник успехов».</a:t>
            </a:r>
            <a:endParaRPr/>
          </a:p>
        </p:txBody>
      </p:sp>
      <p:sp>
        <p:nvSpPr>
          <p:cNvPr id="132" name="Google Shape;132;p25"/>
          <p:cNvSpPr txBox="1"/>
          <p:nvPr/>
        </p:nvSpPr>
        <p:spPr>
          <a:xfrm>
            <a:off x="1206500" y="790912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Игра вместо тренировки</a:t>
            </a:r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1295475" y="8843912"/>
            <a:ext cx="219711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Любая тренировка превращается в игру: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упражнения- в «миссию супергероя»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пальчикова гимнастика- в «танец волшебных пальцев»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B297B"/>
              </a:buClr>
              <a:buSzPts val="8500"/>
              <a:buFont typeface="Helvetica Neue"/>
              <a:buNone/>
            </a:pPr>
            <a:r>
              <a:rPr b="1" i="0" lang="en-US" sz="8500" u="none" cap="none" strike="noStrike">
                <a:solidFill>
                  <a:srgbClr val="CB297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Мотивация ребенка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1206500" y="303986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1" lang="en-US" sz="5500"/>
              <a:t>3. Совместные дела</a:t>
            </a:r>
            <a:endParaRPr/>
          </a:p>
        </p:txBody>
      </p:sp>
      <p:sp>
        <p:nvSpPr>
          <p:cNvPr id="140" name="Google Shape;140;p26"/>
          <p:cNvSpPr txBox="1"/>
          <p:nvPr>
            <p:ph idx="2" type="body"/>
          </p:nvPr>
        </p:nvSpPr>
        <p:spPr>
          <a:xfrm>
            <a:off x="1206500" y="3974654"/>
            <a:ext cx="219711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Вовлекать ребенка в бытовые действия: «Помоги мне подать полотенце»- у ребенка формируется чувство значимости.</a:t>
            </a:r>
            <a:endParaRPr/>
          </a:p>
        </p:txBody>
      </p:sp>
      <p:sp>
        <p:nvSpPr>
          <p:cNvPr id="141" name="Google Shape;141;p26"/>
          <p:cNvSpPr txBox="1"/>
          <p:nvPr/>
        </p:nvSpPr>
        <p:spPr>
          <a:xfrm>
            <a:off x="1206500" y="790912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</a:pPr>
            <a:r>
              <a:rPr b="1" i="0" lang="en-US" sz="55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Похвала и вера</a:t>
            </a:r>
            <a:endParaRPr/>
          </a:p>
        </p:txBody>
      </p:sp>
      <p:sp>
        <p:nvSpPr>
          <p:cNvPr id="142" name="Google Shape;142;p26"/>
          <p:cNvSpPr txBox="1"/>
          <p:nvPr/>
        </p:nvSpPr>
        <p:spPr>
          <a:xfrm>
            <a:off x="1280650" y="8843912"/>
            <a:ext cx="21971100" cy="3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-609600" lvl="0" marL="609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Говорить: «Я вижу, ты стараешься», «Мне приятно, что ты помог».</a:t>
            </a:r>
            <a:endParaRPr/>
          </a:p>
          <a:p>
            <a:pPr indent="-609600" lvl="0" marL="609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</a:pPr>
            <a:r>
              <a:rPr b="0" i="0" lang="en-US" sz="4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Избегать фраз вроде «Опять не получается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9_DynamicColor">
  <a:themeElements>
    <a:clrScheme name="39_Dynam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9_DynamicColor">
  <a:themeElements>
    <a:clrScheme name="39_Dynam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