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4" r:id="rId4"/>
    <p:sldId id="258" r:id="rId5"/>
    <p:sldId id="272" r:id="rId6"/>
    <p:sldId id="259" r:id="rId7"/>
    <p:sldId id="270" r:id="rId8"/>
    <p:sldId id="275" r:id="rId9"/>
    <p:sldId id="276" r:id="rId10"/>
    <p:sldId id="268" r:id="rId11"/>
    <p:sldId id="277" r:id="rId12"/>
    <p:sldId id="278" r:id="rId13"/>
    <p:sldId id="279" r:id="rId14"/>
    <p:sldId id="28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06" autoAdjust="0"/>
    <p:restoredTop sz="94660"/>
  </p:normalViewPr>
  <p:slideViewPr>
    <p:cSldViewPr snapToGrid="0">
      <p:cViewPr varScale="1">
        <p:scale>
          <a:sx n="69" d="100"/>
          <a:sy n="69" d="100"/>
        </p:scale>
        <p:origin x="14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BC1F7B2-E519-427F-9072-461842AFEE55}"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354711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BC1F7B2-E519-427F-9072-461842AFEE55}"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1721397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BC1F7B2-E519-427F-9072-461842AFEE55}"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404859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BC1F7B2-E519-427F-9072-461842AFEE55}"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3013272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BC1F7B2-E519-427F-9072-461842AFEE55}" type="datetimeFigureOut">
              <a:rPr lang="ru-RU" smtClean="0"/>
              <a:t>21.10.2025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1647040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BC1F7B2-E519-427F-9072-461842AFEE55}" type="datetimeFigureOut">
              <a:rPr lang="ru-RU" smtClean="0"/>
              <a:t>21.10.2025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2010706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BC1F7B2-E519-427F-9072-461842AFEE55}" type="datetimeFigureOut">
              <a:rPr lang="ru-RU" smtClean="0"/>
              <a:t>21.10.2025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4074455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BC1F7B2-E519-427F-9072-461842AFEE55}" type="datetimeFigureOut">
              <a:rPr lang="ru-RU" smtClean="0"/>
              <a:t>21.10.2025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2640626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1F7B2-E519-427F-9072-461842AFEE55}" type="datetimeFigureOut">
              <a:rPr lang="ru-RU" smtClean="0"/>
              <a:t>21.10.2025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3523215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BC1F7B2-E519-427F-9072-461842AFEE55}" type="datetimeFigureOut">
              <a:rPr lang="ru-RU" smtClean="0"/>
              <a:t>21.10.2025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4002307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3BC1F7B2-E519-427F-9072-461842AFEE55}" type="datetimeFigureOut">
              <a:rPr lang="ru-RU" smtClean="0"/>
              <a:t>21.10.2025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2CBAF4A-86A6-452F-81B3-69ED87D9872C}" type="slidenum">
              <a:rPr lang="ru-RU" smtClean="0"/>
              <a:t>‹#›</a:t>
            </a:fld>
            <a:endParaRPr lang="ru-RU"/>
          </a:p>
        </p:txBody>
      </p:sp>
    </p:spTree>
    <p:extLst>
      <p:ext uri="{BB962C8B-B14F-4D97-AF65-F5344CB8AC3E}">
        <p14:creationId xmlns:p14="http://schemas.microsoft.com/office/powerpoint/2010/main" val="3808380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1F7B2-E519-427F-9072-461842AFEE55}" type="datetimeFigureOut">
              <a:rPr lang="ru-RU" smtClean="0"/>
              <a:t>21.10.2025</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BAF4A-86A6-452F-81B3-69ED87D9872C}" type="slidenum">
              <a:rPr lang="ru-RU" smtClean="0"/>
              <a:t>‹#›</a:t>
            </a:fld>
            <a:endParaRPr lang="ru-RU"/>
          </a:p>
        </p:txBody>
      </p:sp>
    </p:spTree>
    <p:extLst>
      <p:ext uri="{BB962C8B-B14F-4D97-AF65-F5344CB8AC3E}">
        <p14:creationId xmlns:p14="http://schemas.microsoft.com/office/powerpoint/2010/main" val="3758980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94" y="-91440"/>
            <a:ext cx="9155832" cy="6858000"/>
          </a:xfrm>
          <a:prstGeom prst="rect">
            <a:avLst/>
          </a:prstGeom>
        </p:spPr>
      </p:pic>
      <p:sp>
        <p:nvSpPr>
          <p:cNvPr id="2" name="Заголовок 1"/>
          <p:cNvSpPr>
            <a:spLocks noGrp="1"/>
          </p:cNvSpPr>
          <p:nvPr>
            <p:ph type="ctrTitle"/>
          </p:nvPr>
        </p:nvSpPr>
        <p:spPr>
          <a:xfrm>
            <a:off x="1039090" y="166254"/>
            <a:ext cx="7910946" cy="4821382"/>
          </a:xfrm>
        </p:spPr>
        <p:txBody>
          <a:bodyPr>
            <a:noAutofit/>
          </a:bodyPr>
          <a:lstStyle/>
          <a:p>
            <a:r>
              <a:rPr lang="ru-RU" sz="4400" b="1" dirty="0" smtClean="0">
                <a:solidFill>
                  <a:srgbClr val="FF0000"/>
                </a:solidFill>
                <a:latin typeface="Times New Roman" panose="02020603050405020304" pitchFamily="18" charset="0"/>
                <a:cs typeface="Times New Roman" panose="02020603050405020304" pitchFamily="18" charset="0"/>
              </a:rPr>
              <a:t>Школа семейного воспитания</a:t>
            </a:r>
            <a:br>
              <a:rPr lang="ru-RU" sz="4400" b="1" dirty="0" smtClean="0">
                <a:solidFill>
                  <a:srgbClr val="FF0000"/>
                </a:solidFill>
                <a:latin typeface="Times New Roman" panose="02020603050405020304" pitchFamily="18" charset="0"/>
                <a:cs typeface="Times New Roman" panose="02020603050405020304" pitchFamily="18" charset="0"/>
              </a:rPr>
            </a:br>
            <a:r>
              <a:rPr lang="ru-RU" sz="4400" dirty="0" smtClean="0">
                <a:solidFill>
                  <a:srgbClr val="FF0000"/>
                </a:solidFill>
                <a:latin typeface="Times New Roman" panose="02020603050405020304" pitchFamily="18" charset="0"/>
                <a:cs typeface="Times New Roman" panose="02020603050405020304" pitchFamily="18" charset="0"/>
              </a:rPr>
              <a:t>«</a:t>
            </a:r>
            <a:r>
              <a:rPr lang="ru-RU" sz="4400" dirty="0" err="1" smtClean="0">
                <a:solidFill>
                  <a:srgbClr val="FF0000"/>
                </a:solidFill>
                <a:latin typeface="Times New Roman" panose="02020603050405020304" pitchFamily="18" charset="0"/>
                <a:cs typeface="Times New Roman" panose="02020603050405020304" pitchFamily="18" charset="0"/>
              </a:rPr>
              <a:t>Түсіну</a:t>
            </a:r>
            <a:r>
              <a:rPr lang="ru-RU" sz="4400" dirty="0" smtClean="0">
                <a:solidFill>
                  <a:srgbClr val="FF0000"/>
                </a:solidFill>
                <a:latin typeface="Times New Roman" panose="02020603050405020304" pitchFamily="18" charset="0"/>
                <a:cs typeface="Times New Roman" panose="02020603050405020304" pitchFamily="18" charset="0"/>
              </a:rPr>
              <a:t> </a:t>
            </a:r>
            <a:r>
              <a:rPr lang="ru-RU" sz="4400" dirty="0" err="1" smtClean="0">
                <a:solidFill>
                  <a:srgbClr val="FF0000"/>
                </a:solidFill>
                <a:latin typeface="Times New Roman" panose="02020603050405020304" pitchFamily="18" charset="0"/>
                <a:cs typeface="Times New Roman" panose="02020603050405020304" pitchFamily="18" charset="0"/>
              </a:rPr>
              <a:t>және</a:t>
            </a:r>
            <a:r>
              <a:rPr lang="ru-RU" sz="4400" dirty="0" smtClean="0">
                <a:solidFill>
                  <a:srgbClr val="FF0000"/>
                </a:solidFill>
                <a:latin typeface="Times New Roman" panose="02020603050405020304" pitchFamily="18" charset="0"/>
                <a:cs typeface="Times New Roman" panose="02020603050405020304" pitchFamily="18" charset="0"/>
              </a:rPr>
              <a:t> </a:t>
            </a:r>
            <a:r>
              <a:rPr lang="ru-RU" sz="4400" dirty="0" err="1" smtClean="0">
                <a:solidFill>
                  <a:srgbClr val="FF0000"/>
                </a:solidFill>
                <a:latin typeface="Times New Roman" panose="02020603050405020304" pitchFamily="18" charset="0"/>
                <a:cs typeface="Times New Roman" panose="02020603050405020304" pitchFamily="18" charset="0"/>
              </a:rPr>
              <a:t>қолдау:бала</a:t>
            </a:r>
            <a:r>
              <a:rPr lang="kk-KZ" sz="4400" dirty="0" smtClean="0">
                <a:solidFill>
                  <a:srgbClr val="FF0000"/>
                </a:solidFill>
                <a:latin typeface="Times New Roman" panose="02020603050405020304" pitchFamily="18" charset="0"/>
                <a:cs typeface="Times New Roman" panose="02020603050405020304" pitchFamily="18" charset="0"/>
              </a:rPr>
              <a:t>ңыздың ерекшеліктері</a:t>
            </a:r>
            <a:r>
              <a:rPr lang="ru-RU" sz="4400" dirty="0" smtClean="0">
                <a:solidFill>
                  <a:srgbClr val="FF0000"/>
                </a:solidFill>
                <a:latin typeface="Times New Roman" panose="02020603050405020304" pitchFamily="18" charset="0"/>
                <a:cs typeface="Times New Roman" panose="02020603050405020304" pitchFamily="18" charset="0"/>
              </a:rPr>
              <a:t>» (Понимание и поддержка: </a:t>
            </a:r>
            <a:r>
              <a:rPr lang="ru-RU" sz="4400" dirty="0" err="1" smtClean="0">
                <a:solidFill>
                  <a:srgbClr val="FF0000"/>
                </a:solidFill>
                <a:latin typeface="Times New Roman" panose="02020603050405020304" pitchFamily="18" charset="0"/>
                <a:cs typeface="Times New Roman" panose="02020603050405020304" pitchFamily="18" charset="0"/>
              </a:rPr>
              <a:t>особености</a:t>
            </a:r>
            <a:r>
              <a:rPr lang="ru-RU" sz="4400" dirty="0" smtClean="0">
                <a:solidFill>
                  <a:srgbClr val="FF0000"/>
                </a:solidFill>
                <a:latin typeface="Times New Roman" panose="02020603050405020304" pitchFamily="18" charset="0"/>
                <a:cs typeface="Times New Roman" panose="02020603050405020304" pitchFamily="18" charset="0"/>
              </a:rPr>
              <a:t> вашего ребёнка)</a:t>
            </a:r>
            <a:endParaRPr lang="ru-RU" sz="4400" dirty="0">
              <a:solidFill>
                <a:srgbClr val="FF000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683725" y="5874326"/>
            <a:ext cx="4338057" cy="297873"/>
          </a:xfrm>
        </p:spPr>
        <p:txBody>
          <a:bodyPr>
            <a:normAutofit fontScale="62500" lnSpcReduction="20000"/>
          </a:bodyPr>
          <a:lstStyle/>
          <a:p>
            <a:endParaRPr lang="ru-RU" sz="2800" dirty="0"/>
          </a:p>
        </p:txBody>
      </p:sp>
    </p:spTree>
    <p:extLst>
      <p:ext uri="{BB962C8B-B14F-4D97-AF65-F5344CB8AC3E}">
        <p14:creationId xmlns:p14="http://schemas.microsoft.com/office/powerpoint/2010/main" val="3810030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2008909" y="1097280"/>
            <a:ext cx="6913417" cy="4524315"/>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Как ДЦП влияет на развитие ребенка</a:t>
            </a:r>
            <a:r>
              <a:rPr lang="ru-RU" sz="2800" b="1" dirty="0" smtClean="0">
                <a:latin typeface="Times New Roman" panose="02020603050405020304" pitchFamily="18" charset="0"/>
                <a:cs typeface="Times New Roman" panose="02020603050405020304" pitchFamily="18" charset="0"/>
              </a:rPr>
              <a:t>?</a:t>
            </a:r>
          </a:p>
          <a:p>
            <a:endParaRPr lang="ru-RU" sz="2000" dirty="0">
              <a:latin typeface="Times New Roman" panose="02020603050405020304" pitchFamily="18" charset="0"/>
              <a:cs typeface="Times New Roman" panose="02020603050405020304" pitchFamily="18" charset="0"/>
            </a:endParaRPr>
          </a:p>
          <a:p>
            <a:pPr lvl="0"/>
            <a:r>
              <a:rPr lang="ru-RU" sz="2000" b="1" dirty="0">
                <a:latin typeface="Times New Roman" panose="02020603050405020304" pitchFamily="18" charset="0"/>
                <a:cs typeface="Times New Roman" panose="02020603050405020304" pitchFamily="18" charset="0"/>
              </a:rPr>
              <a:t>Двигательные нарушения:</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Нарушение мышечного тонуса:</a:t>
            </a:r>
            <a:r>
              <a:rPr lang="ru-RU" sz="2000" dirty="0">
                <a:latin typeface="Times New Roman" panose="02020603050405020304" pitchFamily="18" charset="0"/>
                <a:cs typeface="Times New Roman" panose="02020603050405020304" pitchFamily="18" charset="0"/>
              </a:rPr>
              <a:t> Может быть повышен (</a:t>
            </a:r>
            <a:r>
              <a:rPr lang="ru-RU" sz="2000" dirty="0" err="1">
                <a:latin typeface="Times New Roman" panose="02020603050405020304" pitchFamily="18" charset="0"/>
                <a:cs typeface="Times New Roman" panose="02020603050405020304" pitchFamily="18" charset="0"/>
              </a:rPr>
              <a:t>спастичность</a:t>
            </a:r>
            <a:r>
              <a:rPr lang="ru-RU" sz="2000" dirty="0">
                <a:latin typeface="Times New Roman" panose="02020603050405020304" pitchFamily="18" charset="0"/>
                <a:cs typeface="Times New Roman" panose="02020603050405020304" pitchFamily="18" charset="0"/>
              </a:rPr>
              <a:t>) или понижен (гипотония), что приводит к скованности движений, неловкости, затруднениям в координации.</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Нарушение произвольных движений:</a:t>
            </a:r>
            <a:r>
              <a:rPr lang="ru-RU" sz="2000" dirty="0">
                <a:latin typeface="Times New Roman" panose="02020603050405020304" pitchFamily="18" charset="0"/>
                <a:cs typeface="Times New Roman" panose="02020603050405020304" pitchFamily="18" charset="0"/>
              </a:rPr>
              <a:t> Ребенок может испытывать трудности с выполнением целенаправленных движений, таких как ходьба, речь, мелкая моторика.</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Нарушение равновесия и координации:</a:t>
            </a:r>
            <a:r>
              <a:rPr lang="ru-RU" sz="2000" dirty="0">
                <a:latin typeface="Times New Roman" panose="02020603050405020304" pitchFamily="18" charset="0"/>
                <a:cs typeface="Times New Roman" panose="02020603050405020304" pitchFamily="18" charset="0"/>
              </a:rPr>
              <a:t> Затруднено поддержание позы, передвижение.</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Возможны тремор, непроизвольные движения.</a:t>
            </a: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7256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1620982" y="321426"/>
            <a:ext cx="7287491" cy="5324535"/>
          </a:xfrm>
          <a:prstGeom prst="rect">
            <a:avLst/>
          </a:prstGeom>
          <a:noFill/>
        </p:spPr>
        <p:txBody>
          <a:bodyPr wrap="square" rtlCol="0">
            <a:spAutoFit/>
          </a:bodyPr>
          <a:lstStyle/>
          <a:p>
            <a:pPr lvl="0"/>
            <a:r>
              <a:rPr lang="ru-RU" sz="3200" b="1" dirty="0">
                <a:latin typeface="Times New Roman" panose="02020603050405020304" pitchFamily="18" charset="0"/>
                <a:cs typeface="Times New Roman" panose="02020603050405020304" pitchFamily="18" charset="0"/>
              </a:rPr>
              <a:t>Сопутствующие нарушения</a:t>
            </a:r>
            <a:r>
              <a:rPr lang="ru-RU" sz="3200" b="1" dirty="0" smtClean="0">
                <a:latin typeface="Times New Roman" panose="02020603050405020304" pitchFamily="18" charset="0"/>
                <a:cs typeface="Times New Roman" panose="02020603050405020304" pitchFamily="18" charset="0"/>
              </a:rPr>
              <a:t>:</a:t>
            </a:r>
          </a:p>
          <a:p>
            <a:pPr lvl="0"/>
            <a:endParaRPr lang="ru-RU" sz="1400" b="1" dirty="0">
              <a:latin typeface="Times New Roman" panose="02020603050405020304" pitchFamily="18" charset="0"/>
              <a:cs typeface="Times New Roman" panose="02020603050405020304" pitchFamily="18" charset="0"/>
            </a:endParaRPr>
          </a:p>
          <a:p>
            <a:pPr lvl="0"/>
            <a:endParaRPr lang="ru-RU" sz="14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Нарушение речи (дизартрия):</a:t>
            </a:r>
            <a:r>
              <a:rPr lang="ru-RU" sz="2000" dirty="0">
                <a:latin typeface="Times New Roman" panose="02020603050405020304" pitchFamily="18" charset="0"/>
                <a:cs typeface="Times New Roman" panose="02020603050405020304" pitchFamily="18" charset="0"/>
              </a:rPr>
              <a:t> Из-за слабости мышц артикуляционного аппарата речь может быть невнятной, тихой, замедленной.</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Нарушение глотания (дисфагия):</a:t>
            </a:r>
            <a:r>
              <a:rPr lang="ru-RU" sz="2000" dirty="0">
                <a:latin typeface="Times New Roman" panose="02020603050405020304" pitchFamily="18" charset="0"/>
                <a:cs typeface="Times New Roman" panose="02020603050405020304" pitchFamily="18" charset="0"/>
              </a:rPr>
              <a:t> Может привести к проблемам с питанием и риску аспирации.</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Нарушения зрения и слуха:</a:t>
            </a:r>
            <a:r>
              <a:rPr lang="ru-RU" sz="2000" dirty="0">
                <a:latin typeface="Times New Roman" panose="02020603050405020304" pitchFamily="18" charset="0"/>
                <a:cs typeface="Times New Roman" panose="02020603050405020304" pitchFamily="18" charset="0"/>
              </a:rPr>
              <a:t> Могут быть как изолированными, так и сопутствующими.</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Эпилепсия:</a:t>
            </a:r>
            <a:r>
              <a:rPr lang="ru-RU" sz="2000" dirty="0">
                <a:latin typeface="Times New Roman" panose="02020603050405020304" pitchFamily="18" charset="0"/>
                <a:cs typeface="Times New Roman" panose="02020603050405020304" pitchFamily="18" charset="0"/>
              </a:rPr>
              <a:t> Достаточно частое явление при ДЦП.</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Интеллектуальные нарушения:</a:t>
            </a:r>
            <a:r>
              <a:rPr lang="ru-RU" sz="2000" dirty="0">
                <a:latin typeface="Times New Roman" panose="02020603050405020304" pitchFamily="18" charset="0"/>
                <a:cs typeface="Times New Roman" panose="02020603050405020304" pitchFamily="18" charset="0"/>
              </a:rPr>
              <a:t> У части детей с ДЦП наблюдаются нарушения интеллекта различной степени выраженности.</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Нарушения поведения и эмоциональной сферы:</a:t>
            </a:r>
            <a:r>
              <a:rPr lang="ru-RU" sz="2000" dirty="0">
                <a:latin typeface="Times New Roman" panose="02020603050405020304" pitchFamily="18" charset="0"/>
                <a:cs typeface="Times New Roman" panose="02020603050405020304" pitchFamily="18" charset="0"/>
              </a:rPr>
              <a:t> Тревожность, импульсивность, трудности с адаптацией</a:t>
            </a:r>
            <a:r>
              <a:rPr lang="ru-RU"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171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2092036" y="321426"/>
            <a:ext cx="6816437" cy="5078313"/>
          </a:xfrm>
          <a:prstGeom prst="rect">
            <a:avLst/>
          </a:prstGeom>
          <a:noFill/>
        </p:spPr>
        <p:txBody>
          <a:bodyPr wrap="square" rtlCol="0">
            <a:spAutoFit/>
          </a:bodyPr>
          <a:lstStyle/>
          <a:p>
            <a:r>
              <a:rPr lang="ru-RU" sz="3200" b="1" dirty="0">
                <a:latin typeface="Times New Roman" panose="02020603050405020304" pitchFamily="18" charset="0"/>
                <a:cs typeface="Times New Roman" panose="02020603050405020304" pitchFamily="18" charset="0"/>
              </a:rPr>
              <a:t>Важно помнить</a:t>
            </a:r>
            <a:r>
              <a:rPr lang="ru-RU" sz="3200" b="1" dirty="0" smtClean="0">
                <a:latin typeface="Times New Roman" panose="02020603050405020304" pitchFamily="18" charset="0"/>
                <a:cs typeface="Times New Roman" panose="02020603050405020304" pitchFamily="18" charset="0"/>
              </a:rPr>
              <a:t>:</a:t>
            </a:r>
          </a:p>
          <a:p>
            <a:endParaRPr lang="ru-RU" sz="3200" dirty="0">
              <a:latin typeface="Times New Roman" panose="02020603050405020304" pitchFamily="18" charset="0"/>
              <a:cs typeface="Times New Roman" panose="02020603050405020304" pitchFamily="18" charset="0"/>
            </a:endParaRPr>
          </a:p>
          <a:p>
            <a:pPr lvl="0"/>
            <a:r>
              <a:rPr lang="ru-RU" sz="2000" b="1" dirty="0">
                <a:latin typeface="Times New Roman" panose="02020603050405020304" pitchFamily="18" charset="0"/>
                <a:cs typeface="Times New Roman" panose="02020603050405020304" pitchFamily="18" charset="0"/>
              </a:rPr>
              <a:t>Разнообразие форм ДЦП:</a:t>
            </a:r>
            <a:r>
              <a:rPr lang="ru-RU" sz="2000" dirty="0">
                <a:latin typeface="Times New Roman" panose="02020603050405020304" pitchFamily="18" charset="0"/>
                <a:cs typeface="Times New Roman" panose="02020603050405020304" pitchFamily="18" charset="0"/>
              </a:rPr>
              <a:t> Существуют различные формы ДЦП (спастическая, </a:t>
            </a:r>
            <a:r>
              <a:rPr lang="ru-RU" sz="2000" dirty="0" err="1">
                <a:latin typeface="Times New Roman" panose="02020603050405020304" pitchFamily="18" charset="0"/>
                <a:cs typeface="Times New Roman" panose="02020603050405020304" pitchFamily="18" charset="0"/>
              </a:rPr>
              <a:t>атонически</a:t>
            </a:r>
            <a:r>
              <a:rPr lang="ru-RU" sz="2000" dirty="0">
                <a:latin typeface="Times New Roman" panose="02020603050405020304" pitchFamily="18" charset="0"/>
                <a:cs typeface="Times New Roman" panose="02020603050405020304" pitchFamily="18" charset="0"/>
              </a:rPr>
              <a:t>-астатическая, </a:t>
            </a:r>
            <a:r>
              <a:rPr lang="ru-RU" sz="2000" dirty="0" err="1">
                <a:latin typeface="Times New Roman" panose="02020603050405020304" pitchFamily="18" charset="0"/>
                <a:cs typeface="Times New Roman" panose="02020603050405020304" pitchFamily="18" charset="0"/>
              </a:rPr>
              <a:t>гиперкинетическая</a:t>
            </a:r>
            <a:r>
              <a:rPr lang="ru-RU" sz="2000" dirty="0">
                <a:latin typeface="Times New Roman" panose="02020603050405020304" pitchFamily="18" charset="0"/>
                <a:cs typeface="Times New Roman" panose="02020603050405020304" pitchFamily="18" charset="0"/>
              </a:rPr>
              <a:t>), каждая из которых имеет свои особенности.</a:t>
            </a:r>
          </a:p>
          <a:p>
            <a:pPr lvl="0"/>
            <a:r>
              <a:rPr lang="ru-RU" sz="2000" b="1" dirty="0">
                <a:latin typeface="Times New Roman" panose="02020603050405020304" pitchFamily="18" charset="0"/>
                <a:cs typeface="Times New Roman" panose="02020603050405020304" pitchFamily="18" charset="0"/>
              </a:rPr>
              <a:t>Степень выраженности нарушений:</a:t>
            </a:r>
            <a:r>
              <a:rPr lang="ru-RU" sz="2000" dirty="0">
                <a:latin typeface="Times New Roman" panose="02020603050405020304" pitchFamily="18" charset="0"/>
                <a:cs typeface="Times New Roman" panose="02020603050405020304" pitchFamily="18" charset="0"/>
              </a:rPr>
              <a:t> Может варьироваться от легких до тяжелых, требующих полного сопровождения.</a:t>
            </a:r>
          </a:p>
          <a:p>
            <a:pPr lvl="0"/>
            <a:r>
              <a:rPr lang="ru-RU" sz="2000" b="1" dirty="0">
                <a:latin typeface="Times New Roman" panose="02020603050405020304" pitchFamily="18" charset="0"/>
                <a:cs typeface="Times New Roman" panose="02020603050405020304" pitchFamily="18" charset="0"/>
              </a:rPr>
              <a:t>ДЦП – это не только двигательные проблемы:</a:t>
            </a:r>
            <a:r>
              <a:rPr lang="ru-RU" sz="2000" dirty="0">
                <a:latin typeface="Times New Roman" panose="02020603050405020304" pitchFamily="18" charset="0"/>
                <a:cs typeface="Times New Roman" panose="02020603050405020304" pitchFamily="18" charset="0"/>
              </a:rPr>
              <a:t> Важно комплексно оценивать состояние ребенка, учитывая все возможные сопутствующие нарушения.</a:t>
            </a:r>
          </a:p>
          <a:p>
            <a:pPr lvl="0"/>
            <a:r>
              <a:rPr lang="ru-RU" sz="2000" b="1" dirty="0">
                <a:latin typeface="Times New Roman" panose="02020603050405020304" pitchFamily="18" charset="0"/>
                <a:cs typeface="Times New Roman" panose="02020603050405020304" pitchFamily="18" charset="0"/>
              </a:rPr>
              <a:t>Реабилитация – непрерывный процесс:</a:t>
            </a:r>
            <a:r>
              <a:rPr lang="ru-RU" sz="2000" dirty="0">
                <a:latin typeface="Times New Roman" panose="02020603050405020304" pitchFamily="18" charset="0"/>
                <a:cs typeface="Times New Roman" panose="02020603050405020304" pitchFamily="18" charset="0"/>
              </a:rPr>
              <a:t> Физическая терапия, </a:t>
            </a:r>
            <a:r>
              <a:rPr lang="ru-RU" sz="2000" dirty="0" err="1">
                <a:latin typeface="Times New Roman" panose="02020603050405020304" pitchFamily="18" charset="0"/>
                <a:cs typeface="Times New Roman" panose="02020603050405020304" pitchFamily="18" charset="0"/>
              </a:rPr>
              <a:t>эрготерапия</a:t>
            </a:r>
            <a:r>
              <a:rPr lang="ru-RU" sz="2000" dirty="0">
                <a:latin typeface="Times New Roman" panose="02020603050405020304" pitchFamily="18" charset="0"/>
                <a:cs typeface="Times New Roman" panose="02020603050405020304" pitchFamily="18" charset="0"/>
              </a:rPr>
              <a:t>, логопедия, занятия с психологом – все это помогает ребенку максимально реализовать свой потенциал.</a:t>
            </a:r>
          </a:p>
        </p:txBody>
      </p:sp>
    </p:spTree>
    <p:extLst>
      <p:ext uri="{BB962C8B-B14F-4D97-AF65-F5344CB8AC3E}">
        <p14:creationId xmlns:p14="http://schemas.microsoft.com/office/powerpoint/2010/main" val="2924196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1814945" y="321426"/>
            <a:ext cx="7093529" cy="6001643"/>
          </a:xfrm>
          <a:prstGeom prst="rect">
            <a:avLst/>
          </a:prstGeom>
          <a:noFill/>
        </p:spPr>
        <p:txBody>
          <a:bodyPr wrap="square" rtlCol="0">
            <a:spAutoFit/>
          </a:bodyPr>
          <a:lstStyle/>
          <a:p>
            <a:r>
              <a:rPr lang="ru-RU" sz="2400" b="1" dirty="0">
                <a:latin typeface="Times New Roman" panose="02020603050405020304" pitchFamily="18" charset="0"/>
                <a:cs typeface="Times New Roman" panose="02020603050405020304" pitchFamily="18" charset="0"/>
              </a:rPr>
              <a:t>Как мы можем помочь нашим детям?</a:t>
            </a:r>
            <a:endParaRPr lang="ru-RU" dirty="0">
              <a:latin typeface="Times New Roman" panose="02020603050405020304" pitchFamily="18" charset="0"/>
              <a:cs typeface="Times New Roman" panose="02020603050405020304" pitchFamily="18" charset="0"/>
            </a:endParaRPr>
          </a:p>
          <a:p>
            <a:pPr lvl="0"/>
            <a:r>
              <a:rPr lang="ru-RU" sz="1500" b="1" dirty="0" smtClean="0">
                <a:latin typeface="Times New Roman" panose="02020603050405020304" pitchFamily="18" charset="0"/>
                <a:cs typeface="Times New Roman" panose="02020603050405020304" pitchFamily="18" charset="0"/>
              </a:rPr>
              <a:t>Создание </a:t>
            </a:r>
            <a:r>
              <a:rPr lang="ru-RU" sz="1500" b="1" dirty="0">
                <a:latin typeface="Times New Roman" panose="02020603050405020304" pitchFamily="18" charset="0"/>
                <a:cs typeface="Times New Roman" panose="02020603050405020304" pitchFamily="18" charset="0"/>
              </a:rPr>
              <a:t>поддерживающей среды:</a:t>
            </a:r>
            <a:endParaRPr lang="ru-RU" sz="1500" dirty="0">
              <a:latin typeface="Times New Roman" panose="02020603050405020304" pitchFamily="18" charset="0"/>
              <a:cs typeface="Times New Roman" panose="02020603050405020304" pitchFamily="18" charset="0"/>
            </a:endParaRPr>
          </a:p>
          <a:p>
            <a:pPr lvl="1"/>
            <a:r>
              <a:rPr lang="ru-RU" sz="1500" b="1" dirty="0">
                <a:latin typeface="Times New Roman" panose="02020603050405020304" pitchFamily="18" charset="0"/>
                <a:cs typeface="Times New Roman" panose="02020603050405020304" pitchFamily="18" charset="0"/>
              </a:rPr>
              <a:t>Дома:</a:t>
            </a:r>
            <a:r>
              <a:rPr lang="ru-RU" sz="1500" dirty="0">
                <a:latin typeface="Times New Roman" panose="02020603050405020304" pitchFamily="18" charset="0"/>
                <a:cs typeface="Times New Roman" panose="02020603050405020304" pitchFamily="18" charset="0"/>
              </a:rPr>
              <a:t> Создайте условия, где ребенок чувствует себя в безопасности, любимым и принятым. Организуйте пространство, учитывая его особенности.</a:t>
            </a:r>
          </a:p>
          <a:p>
            <a:pPr lvl="1"/>
            <a:r>
              <a:rPr lang="ru-RU" sz="1500" b="1" dirty="0">
                <a:latin typeface="Times New Roman" panose="02020603050405020304" pitchFamily="18" charset="0"/>
                <a:cs typeface="Times New Roman" panose="02020603050405020304" pitchFamily="18" charset="0"/>
              </a:rPr>
              <a:t>В школе:</a:t>
            </a:r>
            <a:r>
              <a:rPr lang="ru-RU" sz="1500" dirty="0">
                <a:latin typeface="Times New Roman" panose="02020603050405020304" pitchFamily="18" charset="0"/>
                <a:cs typeface="Times New Roman" panose="02020603050405020304" pitchFamily="18" charset="0"/>
              </a:rPr>
              <a:t> Мы работаем над созданием </a:t>
            </a:r>
            <a:r>
              <a:rPr lang="ru-RU" sz="1500" dirty="0" smtClean="0">
                <a:latin typeface="Times New Roman" panose="02020603050405020304" pitchFamily="18" charset="0"/>
                <a:cs typeface="Times New Roman" panose="02020603050405020304" pitchFamily="18" charset="0"/>
              </a:rPr>
              <a:t>среды</a:t>
            </a:r>
            <a:r>
              <a:rPr lang="ru-RU" sz="1500" dirty="0">
                <a:latin typeface="Times New Roman" panose="02020603050405020304" pitchFamily="18" charset="0"/>
                <a:cs typeface="Times New Roman" panose="02020603050405020304" pitchFamily="18" charset="0"/>
              </a:rPr>
              <a:t>, где ваш ребенок может учиться и развиваться вместе с другими.</a:t>
            </a:r>
          </a:p>
          <a:p>
            <a:pPr lvl="0"/>
            <a:r>
              <a:rPr lang="ru-RU" sz="1500" b="1" dirty="0">
                <a:latin typeface="Times New Roman" panose="02020603050405020304" pitchFamily="18" charset="0"/>
                <a:cs typeface="Times New Roman" panose="02020603050405020304" pitchFamily="18" charset="0"/>
              </a:rPr>
              <a:t>Индивидуальный подход:</a:t>
            </a:r>
            <a:endParaRPr lang="ru-RU" sz="1500" dirty="0">
              <a:latin typeface="Times New Roman" panose="02020603050405020304" pitchFamily="18" charset="0"/>
              <a:cs typeface="Times New Roman" panose="02020603050405020304" pitchFamily="18" charset="0"/>
            </a:endParaRPr>
          </a:p>
          <a:p>
            <a:pPr lvl="1"/>
            <a:r>
              <a:rPr lang="ru-RU" sz="1500" b="1" dirty="0">
                <a:latin typeface="Times New Roman" panose="02020603050405020304" pitchFamily="18" charset="0"/>
                <a:cs typeface="Times New Roman" panose="02020603050405020304" pitchFamily="18" charset="0"/>
              </a:rPr>
              <a:t>Понимание особенностей ребенка:</a:t>
            </a:r>
            <a:r>
              <a:rPr lang="ru-RU" sz="1500" dirty="0">
                <a:latin typeface="Times New Roman" panose="02020603050405020304" pitchFamily="18" charset="0"/>
                <a:cs typeface="Times New Roman" panose="02020603050405020304" pitchFamily="18" charset="0"/>
              </a:rPr>
              <a:t> Изучайте его сильные стороны, интересы, трудности.</a:t>
            </a:r>
          </a:p>
          <a:p>
            <a:pPr lvl="1"/>
            <a:r>
              <a:rPr lang="ru-RU" sz="1500" b="1" dirty="0">
                <a:latin typeface="Times New Roman" panose="02020603050405020304" pitchFamily="18" charset="0"/>
                <a:cs typeface="Times New Roman" panose="02020603050405020304" pitchFamily="18" charset="0"/>
              </a:rPr>
              <a:t>Сотрудничество с педагогами и специалистами:</a:t>
            </a:r>
            <a:r>
              <a:rPr lang="ru-RU" sz="1500" dirty="0">
                <a:latin typeface="Times New Roman" panose="02020603050405020304" pitchFamily="18" charset="0"/>
                <a:cs typeface="Times New Roman" panose="02020603050405020304" pitchFamily="18" charset="0"/>
              </a:rPr>
              <a:t> Регулярно общайтесь с нами, делитесь своими наблюдениями, задавайте вопросы. Вместе мы сможем подобрать наиболее эффективные методы обучения и коррекции.</a:t>
            </a:r>
          </a:p>
          <a:p>
            <a:pPr lvl="0"/>
            <a:r>
              <a:rPr lang="ru-RU" sz="1500" b="1" dirty="0">
                <a:latin typeface="Times New Roman" panose="02020603050405020304" pitchFamily="18" charset="0"/>
                <a:cs typeface="Times New Roman" panose="02020603050405020304" pitchFamily="18" charset="0"/>
              </a:rPr>
              <a:t>Развитие самостоятельности:</a:t>
            </a:r>
            <a:endParaRPr lang="ru-RU" sz="1500" dirty="0">
              <a:latin typeface="Times New Roman" panose="02020603050405020304" pitchFamily="18" charset="0"/>
              <a:cs typeface="Times New Roman" panose="02020603050405020304" pitchFamily="18" charset="0"/>
            </a:endParaRPr>
          </a:p>
          <a:p>
            <a:pPr lvl="1"/>
            <a:r>
              <a:rPr lang="ru-RU" sz="1500" b="1" dirty="0">
                <a:latin typeface="Times New Roman" panose="02020603050405020304" pitchFamily="18" charset="0"/>
                <a:cs typeface="Times New Roman" panose="02020603050405020304" pitchFamily="18" charset="0"/>
              </a:rPr>
              <a:t>Поощряйте самостоятельность:</a:t>
            </a:r>
            <a:r>
              <a:rPr lang="ru-RU" sz="1500" dirty="0">
                <a:latin typeface="Times New Roman" panose="02020603050405020304" pitchFamily="18" charset="0"/>
                <a:cs typeface="Times New Roman" panose="02020603050405020304" pitchFamily="18" charset="0"/>
              </a:rPr>
              <a:t> Начинайте с малого, постепенно усложняя задачи. Хвалите за каждый успех, даже самый незначительный.</a:t>
            </a:r>
          </a:p>
          <a:p>
            <a:pPr lvl="1"/>
            <a:r>
              <a:rPr lang="ru-RU" sz="1500" b="1" dirty="0">
                <a:latin typeface="Times New Roman" panose="02020603050405020304" pitchFamily="18" charset="0"/>
                <a:cs typeface="Times New Roman" panose="02020603050405020304" pitchFamily="18" charset="0"/>
              </a:rPr>
              <a:t>Обучение навыкам самообслуживания:</a:t>
            </a:r>
            <a:r>
              <a:rPr lang="ru-RU" sz="1500" dirty="0">
                <a:latin typeface="Times New Roman" panose="02020603050405020304" pitchFamily="18" charset="0"/>
                <a:cs typeface="Times New Roman" panose="02020603050405020304" pitchFamily="18" charset="0"/>
              </a:rPr>
              <a:t> Это важный шаг к независимости.</a:t>
            </a:r>
          </a:p>
          <a:p>
            <a:pPr lvl="0"/>
            <a:r>
              <a:rPr lang="ru-RU" sz="1500" b="1" dirty="0">
                <a:latin typeface="Times New Roman" panose="02020603050405020304" pitchFamily="18" charset="0"/>
                <a:cs typeface="Times New Roman" panose="02020603050405020304" pitchFamily="18" charset="0"/>
              </a:rPr>
              <a:t>Социализация:</a:t>
            </a:r>
            <a:endParaRPr lang="ru-RU" sz="1500" dirty="0">
              <a:latin typeface="Times New Roman" panose="02020603050405020304" pitchFamily="18" charset="0"/>
              <a:cs typeface="Times New Roman" panose="02020603050405020304" pitchFamily="18" charset="0"/>
            </a:endParaRPr>
          </a:p>
          <a:p>
            <a:pPr lvl="1"/>
            <a:r>
              <a:rPr lang="ru-RU" sz="1500" b="1" dirty="0">
                <a:latin typeface="Times New Roman" panose="02020603050405020304" pitchFamily="18" charset="0"/>
                <a:cs typeface="Times New Roman" panose="02020603050405020304" pitchFamily="18" charset="0"/>
              </a:rPr>
              <a:t>Создавайте возможности для общения:</a:t>
            </a:r>
            <a:r>
              <a:rPr lang="ru-RU" sz="1500" dirty="0">
                <a:latin typeface="Times New Roman" panose="02020603050405020304" pitchFamily="18" charset="0"/>
                <a:cs typeface="Times New Roman" panose="02020603050405020304" pitchFamily="18" charset="0"/>
              </a:rPr>
              <a:t> Организуйте встречи с другими детьми, посещайте кружки и секции, где ребенок может найти друзей.</a:t>
            </a:r>
          </a:p>
          <a:p>
            <a:pPr lvl="1"/>
            <a:r>
              <a:rPr lang="ru-RU" sz="1500" b="1" dirty="0">
                <a:latin typeface="Times New Roman" panose="02020603050405020304" pitchFamily="18" charset="0"/>
                <a:cs typeface="Times New Roman" panose="02020603050405020304" pitchFamily="18" charset="0"/>
              </a:rPr>
              <a:t>Учите социальным навыкам:</a:t>
            </a:r>
            <a:r>
              <a:rPr lang="ru-RU" sz="1500" dirty="0">
                <a:latin typeface="Times New Roman" panose="02020603050405020304" pitchFamily="18" charset="0"/>
                <a:cs typeface="Times New Roman" panose="02020603050405020304" pitchFamily="18" charset="0"/>
              </a:rPr>
              <a:t> Объясняйте правила поведения, как строить отношения.</a:t>
            </a:r>
          </a:p>
          <a:p>
            <a:pPr lvl="0"/>
            <a:r>
              <a:rPr lang="ru-RU" sz="1500" b="1" dirty="0">
                <a:latin typeface="Times New Roman" panose="02020603050405020304" pitchFamily="18" charset="0"/>
                <a:cs typeface="Times New Roman" panose="02020603050405020304" pitchFamily="18" charset="0"/>
              </a:rPr>
              <a:t>Терпение и настойчивость:</a:t>
            </a:r>
            <a:endParaRPr lang="ru-RU" sz="1500" dirty="0">
              <a:latin typeface="Times New Roman" panose="02020603050405020304" pitchFamily="18" charset="0"/>
              <a:cs typeface="Times New Roman" panose="02020603050405020304" pitchFamily="18" charset="0"/>
            </a:endParaRPr>
          </a:p>
          <a:p>
            <a:pPr lvl="1"/>
            <a:r>
              <a:rPr lang="ru-RU" sz="1500" b="1" dirty="0">
                <a:latin typeface="Times New Roman" panose="02020603050405020304" pitchFamily="18" charset="0"/>
                <a:cs typeface="Times New Roman" panose="02020603050405020304" pitchFamily="18" charset="0"/>
              </a:rPr>
              <a:t>Развитие – это процесс:</a:t>
            </a:r>
            <a:r>
              <a:rPr lang="ru-RU" sz="1500" dirty="0">
                <a:latin typeface="Times New Roman" panose="02020603050405020304" pitchFamily="18" charset="0"/>
                <a:cs typeface="Times New Roman" panose="02020603050405020304" pitchFamily="18" charset="0"/>
              </a:rPr>
              <a:t> Будут взлеты и падения. Важно не сдаваться, продолжать работать, искать новые подходы.</a:t>
            </a:r>
          </a:p>
          <a:p>
            <a:pPr lvl="1"/>
            <a:r>
              <a:rPr lang="ru-RU" sz="1500" b="1" dirty="0">
                <a:latin typeface="Times New Roman" panose="02020603050405020304" pitchFamily="18" charset="0"/>
                <a:cs typeface="Times New Roman" panose="02020603050405020304" pitchFamily="18" charset="0"/>
              </a:rPr>
              <a:t>Верьте в своего ребенка:</a:t>
            </a:r>
            <a:r>
              <a:rPr lang="ru-RU" sz="1500" dirty="0">
                <a:latin typeface="Times New Roman" panose="02020603050405020304" pitchFamily="18" charset="0"/>
                <a:cs typeface="Times New Roman" panose="02020603050405020304" pitchFamily="18" charset="0"/>
              </a:rPr>
              <a:t> Ваша вера – это мощный стимул для его развития.</a:t>
            </a:r>
          </a:p>
        </p:txBody>
      </p:sp>
    </p:spTree>
    <p:extLst>
      <p:ext uri="{BB962C8B-B14F-4D97-AF65-F5344CB8AC3E}">
        <p14:creationId xmlns:p14="http://schemas.microsoft.com/office/powerpoint/2010/main" val="8721358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4689387" y="2295837"/>
            <a:ext cx="4454613" cy="122136"/>
          </a:xfrm>
          <a:prstGeom prst="rect">
            <a:avLst/>
          </a:prstGeom>
          <a:noFill/>
        </p:spPr>
        <p:txBody>
          <a:bodyPr wrap="square" rtlCol="0">
            <a:spAutoFit/>
          </a:bodyPr>
          <a:lstStyle/>
          <a:p>
            <a:endParaRPr lang="ru-RU" sz="1500" dirty="0">
              <a:latin typeface="Times New Roman" panose="02020603050405020304" pitchFamily="18" charset="0"/>
              <a:cs typeface="Times New Roman" panose="02020603050405020304" pitchFamily="18" charset="0"/>
            </a:endParaRPr>
          </a:p>
        </p:txBody>
      </p:sp>
      <p:pic>
        <p:nvPicPr>
          <p:cNvPr id="1032" name="Picture 8" descr="Picture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8216" y="1040583"/>
            <a:ext cx="5389421" cy="3592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193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6" name="Прямоугольник 5"/>
          <p:cNvSpPr/>
          <p:nvPr/>
        </p:nvSpPr>
        <p:spPr>
          <a:xfrm>
            <a:off x="2299063" y="228664"/>
            <a:ext cx="6518366" cy="400110"/>
          </a:xfrm>
          <a:prstGeom prst="rect">
            <a:avLst/>
          </a:prstGeom>
        </p:spPr>
        <p:txBody>
          <a:bodyPr wrap="square">
            <a:spAutoFit/>
          </a:bodyPr>
          <a:lstStyle/>
          <a:p>
            <a:pPr algn="ctr"/>
            <a:endParaRPr lang="ru-RU" sz="2000" b="1" dirty="0">
              <a:solidFill>
                <a:schemeClr val="accent2">
                  <a:lumMod val="50000"/>
                </a:schemeClr>
              </a:solidFill>
              <a:latin typeface="Times New Roman" pitchFamily="18" charset="0"/>
              <a:cs typeface="Times New Roman" pitchFamily="18" charset="0"/>
            </a:endParaRPr>
          </a:p>
        </p:txBody>
      </p:sp>
      <p:sp>
        <p:nvSpPr>
          <p:cNvPr id="3" name="TextBox 2"/>
          <p:cNvSpPr txBox="1"/>
          <p:nvPr/>
        </p:nvSpPr>
        <p:spPr>
          <a:xfrm>
            <a:off x="2299063" y="2445530"/>
            <a:ext cx="5943600" cy="707886"/>
          </a:xfrm>
          <a:prstGeom prst="rect">
            <a:avLst/>
          </a:prstGeom>
          <a:noFill/>
        </p:spPr>
        <p:txBody>
          <a:bodyPr wrap="square" rtlCol="0">
            <a:spAutoFit/>
          </a:bodyPr>
          <a:lstStyle/>
          <a:p>
            <a:endParaRPr lang="ru-RU" sz="4000" b="1" dirty="0">
              <a:solidFill>
                <a:srgbClr val="FF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619112190"/>
              </p:ext>
            </p:extLst>
          </p:nvPr>
        </p:nvGraphicFramePr>
        <p:xfrm>
          <a:off x="180109" y="857437"/>
          <a:ext cx="8879971" cy="4961471"/>
        </p:xfrm>
        <a:graphic>
          <a:graphicData uri="http://schemas.openxmlformats.org/drawingml/2006/table">
            <a:tbl>
              <a:tblPr firstRow="1">
                <a:tableStyleId>{F5AB1C69-6EDB-4FF4-983F-18BD219EF322}</a:tableStyleId>
              </a:tblPr>
              <a:tblGrid>
                <a:gridCol w="908180">
                  <a:extLst>
                    <a:ext uri="{9D8B030D-6E8A-4147-A177-3AD203B41FA5}">
                      <a16:colId xmlns:a16="http://schemas.microsoft.com/office/drawing/2014/main" val="514730894"/>
                    </a:ext>
                  </a:extLst>
                </a:gridCol>
                <a:gridCol w="5011801">
                  <a:extLst>
                    <a:ext uri="{9D8B030D-6E8A-4147-A177-3AD203B41FA5}">
                      <a16:colId xmlns:a16="http://schemas.microsoft.com/office/drawing/2014/main" val="1800862773"/>
                    </a:ext>
                  </a:extLst>
                </a:gridCol>
                <a:gridCol w="2959990">
                  <a:extLst>
                    <a:ext uri="{9D8B030D-6E8A-4147-A177-3AD203B41FA5}">
                      <a16:colId xmlns:a16="http://schemas.microsoft.com/office/drawing/2014/main" val="735197359"/>
                    </a:ext>
                  </a:extLst>
                </a:gridCol>
              </a:tblGrid>
              <a:tr h="1837582">
                <a:tc>
                  <a:txBody>
                    <a:bodyPr/>
                    <a:lstStyle/>
                    <a:p>
                      <a:r>
                        <a:rPr lang="ru-RU" sz="2800" b="0" dirty="0" smtClean="0">
                          <a:solidFill>
                            <a:schemeClr val="tx1"/>
                          </a:solidFill>
                          <a:latin typeface="Times New Roman" panose="02020603050405020304" pitchFamily="18" charset="0"/>
                          <a:cs typeface="Times New Roman" panose="02020603050405020304" pitchFamily="18" charset="0"/>
                        </a:rPr>
                        <a:t>1</a:t>
                      </a:r>
                      <a:endParaRPr lang="ru-RU" sz="2800" b="0" dirty="0">
                        <a:solidFill>
                          <a:schemeClr val="tx1"/>
                        </a:solidFill>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r>
                        <a:rPr lang="ru-RU" sz="2800" b="0" dirty="0" smtClean="0">
                          <a:solidFill>
                            <a:schemeClr val="tx1"/>
                          </a:solidFill>
                          <a:latin typeface="Times New Roman" panose="02020603050405020304" pitchFamily="18" charset="0"/>
                          <a:cs typeface="Times New Roman" panose="02020603050405020304" pitchFamily="18" charset="0"/>
                        </a:rPr>
                        <a:t>Виды отклонений (УО, ДЦП) и их влияние на развитие ребёнка</a:t>
                      </a:r>
                      <a:endParaRPr lang="ru-RU" sz="2800" b="0" dirty="0">
                        <a:solidFill>
                          <a:schemeClr val="tx1"/>
                        </a:solidFill>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r>
                        <a:rPr lang="ru-RU" sz="2800" b="0" dirty="0" err="1" smtClean="0">
                          <a:solidFill>
                            <a:schemeClr val="tx1"/>
                          </a:solidFill>
                          <a:latin typeface="Times New Roman" panose="02020603050405020304" pitchFamily="18" charset="0"/>
                          <a:cs typeface="Times New Roman" panose="02020603050405020304" pitchFamily="18" charset="0"/>
                        </a:rPr>
                        <a:t>Шукайло</a:t>
                      </a:r>
                      <a:r>
                        <a:rPr lang="ru-RU" sz="2800" b="0" baseline="0" dirty="0" smtClean="0">
                          <a:solidFill>
                            <a:schemeClr val="tx1"/>
                          </a:solidFill>
                          <a:latin typeface="Times New Roman" panose="02020603050405020304" pitchFamily="18" charset="0"/>
                          <a:cs typeface="Times New Roman" panose="02020603050405020304" pitchFamily="18" charset="0"/>
                        </a:rPr>
                        <a:t> И. Ю.</a:t>
                      </a:r>
                    </a:p>
                    <a:p>
                      <a:r>
                        <a:rPr lang="ru-RU" sz="2800" b="0" baseline="0" dirty="0" smtClean="0">
                          <a:solidFill>
                            <a:schemeClr val="tx1"/>
                          </a:solidFill>
                          <a:latin typeface="Times New Roman" panose="02020603050405020304" pitchFamily="18" charset="0"/>
                          <a:cs typeface="Times New Roman" panose="02020603050405020304" pitchFamily="18" charset="0"/>
                        </a:rPr>
                        <a:t>(</a:t>
                      </a:r>
                      <a:r>
                        <a:rPr lang="ru-RU" sz="2800" b="0" baseline="0" dirty="0" err="1" smtClean="0">
                          <a:solidFill>
                            <a:schemeClr val="tx1"/>
                          </a:solidFill>
                          <a:latin typeface="Times New Roman" panose="02020603050405020304" pitchFamily="18" charset="0"/>
                          <a:cs typeface="Times New Roman" panose="02020603050405020304" pitchFamily="18" charset="0"/>
                        </a:rPr>
                        <a:t>зам.директора</a:t>
                      </a:r>
                      <a:r>
                        <a:rPr lang="ru-RU" sz="2800" b="0" baseline="0" dirty="0" smtClean="0">
                          <a:solidFill>
                            <a:schemeClr val="tx1"/>
                          </a:solidFill>
                          <a:latin typeface="Times New Roman" panose="02020603050405020304" pitchFamily="18" charset="0"/>
                          <a:cs typeface="Times New Roman" panose="02020603050405020304" pitchFamily="18" charset="0"/>
                        </a:rPr>
                        <a:t> по ВР)</a:t>
                      </a:r>
                      <a:endParaRPr lang="ru-RU" sz="2800" b="0" dirty="0">
                        <a:solidFill>
                          <a:schemeClr val="tx1"/>
                        </a:solidFill>
                        <a:latin typeface="Times New Roman" panose="02020603050405020304" pitchFamily="18" charset="0"/>
                        <a:cs typeface="Times New Roman" panose="02020603050405020304" pitchFamily="18" charset="0"/>
                      </a:endParaRPr>
                    </a:p>
                  </a:txBody>
                  <a:tcPr>
                    <a:solidFill>
                      <a:schemeClr val="bg1">
                        <a:lumMod val="95000"/>
                      </a:schemeClr>
                    </a:solidFill>
                  </a:tcPr>
                </a:tc>
                <a:extLst>
                  <a:ext uri="{0D108BD9-81ED-4DB2-BD59-A6C34878D82A}">
                    <a16:rowId xmlns:a16="http://schemas.microsoft.com/office/drawing/2014/main" val="797522884"/>
                  </a:ext>
                </a:extLst>
              </a:tr>
              <a:tr h="1837582">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2</a:t>
                      </a:r>
                      <a:endParaRPr lang="ru-RU"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Индивидуальные образовательные планы и работа с ПМПК</a:t>
                      </a:r>
                      <a:endParaRPr lang="ru-RU"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Калугина Е. И.</a:t>
                      </a:r>
                    </a:p>
                    <a:p>
                      <a:r>
                        <a:rPr lang="ru-RU" sz="2800" dirty="0" smtClean="0">
                          <a:solidFill>
                            <a:schemeClr val="tx1"/>
                          </a:solidFill>
                          <a:latin typeface="Times New Roman" panose="02020603050405020304" pitchFamily="18" charset="0"/>
                          <a:cs typeface="Times New Roman" panose="02020603050405020304" pitchFamily="18" charset="0"/>
                        </a:rPr>
                        <a:t>(</a:t>
                      </a:r>
                      <a:r>
                        <a:rPr lang="ru-RU" sz="2800" dirty="0" err="1" smtClean="0">
                          <a:solidFill>
                            <a:schemeClr val="tx1"/>
                          </a:solidFill>
                          <a:latin typeface="Times New Roman" panose="02020603050405020304" pitchFamily="18" charset="0"/>
                          <a:cs typeface="Times New Roman" panose="02020603050405020304" pitchFamily="18" charset="0"/>
                        </a:rPr>
                        <a:t>зам.директора</a:t>
                      </a:r>
                      <a:r>
                        <a:rPr lang="ru-RU" sz="2800" baseline="0" dirty="0" smtClean="0">
                          <a:solidFill>
                            <a:schemeClr val="tx1"/>
                          </a:solidFill>
                          <a:latin typeface="Times New Roman" panose="02020603050405020304" pitchFamily="18" charset="0"/>
                          <a:cs typeface="Times New Roman" panose="02020603050405020304" pitchFamily="18" charset="0"/>
                        </a:rPr>
                        <a:t> по УР</a:t>
                      </a:r>
                      <a:r>
                        <a:rPr lang="ru-RU"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40919039"/>
                  </a:ext>
                </a:extLst>
              </a:tr>
              <a:tr h="1286307">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3</a:t>
                      </a:r>
                      <a:endParaRPr lang="ru-RU"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Рекомендации по ежедневному уходу и мотивации</a:t>
                      </a:r>
                      <a:endParaRPr lang="ru-RU" sz="2800"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ru-RU" sz="2800" dirty="0" smtClean="0">
                          <a:solidFill>
                            <a:schemeClr val="tx1"/>
                          </a:solidFill>
                          <a:latin typeface="Times New Roman" panose="02020603050405020304" pitchFamily="18" charset="0"/>
                          <a:cs typeface="Times New Roman" panose="02020603050405020304" pitchFamily="18" charset="0"/>
                        </a:rPr>
                        <a:t>Прокопьева А. В.</a:t>
                      </a:r>
                    </a:p>
                    <a:p>
                      <a:r>
                        <a:rPr lang="ru-RU" sz="2800" dirty="0" smtClean="0">
                          <a:solidFill>
                            <a:schemeClr val="tx1"/>
                          </a:solidFill>
                          <a:latin typeface="Times New Roman" panose="02020603050405020304" pitchFamily="18" charset="0"/>
                          <a:cs typeface="Times New Roman" panose="02020603050405020304" pitchFamily="18" charset="0"/>
                        </a:rPr>
                        <a:t>(психолог)</a:t>
                      </a:r>
                      <a:endParaRPr lang="ru-RU" sz="28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82856650"/>
                  </a:ext>
                </a:extLst>
              </a:tr>
            </a:tbl>
          </a:graphicData>
        </a:graphic>
      </p:graphicFrame>
    </p:spTree>
    <p:extLst>
      <p:ext uri="{BB962C8B-B14F-4D97-AF65-F5344CB8AC3E}">
        <p14:creationId xmlns:p14="http://schemas.microsoft.com/office/powerpoint/2010/main" val="25505789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6" name="TextBox 5"/>
          <p:cNvSpPr txBox="1"/>
          <p:nvPr/>
        </p:nvSpPr>
        <p:spPr>
          <a:xfrm>
            <a:off x="2826327" y="1165000"/>
            <a:ext cx="6068291" cy="954107"/>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Виды отклонений (УО, ДЦП) и их влияние на развитие ребёнка</a:t>
            </a:r>
          </a:p>
        </p:txBody>
      </p:sp>
      <p:sp>
        <p:nvSpPr>
          <p:cNvPr id="7" name="TextBox 6"/>
          <p:cNvSpPr txBox="1"/>
          <p:nvPr/>
        </p:nvSpPr>
        <p:spPr>
          <a:xfrm>
            <a:off x="7896671" y="3801291"/>
            <a:ext cx="184731" cy="523220"/>
          </a:xfrm>
          <a:prstGeom prst="rect">
            <a:avLst/>
          </a:prstGeom>
          <a:noFill/>
        </p:spPr>
        <p:txBody>
          <a:bodyPr wrap="none" rtlCol="0">
            <a:spAutoFit/>
          </a:bodyPr>
          <a:lstStyle/>
          <a:p>
            <a:endParaRPr lang="ru-RU" sz="2800" b="1" dirty="0">
              <a:solidFill>
                <a:srgbClr val="FF0000"/>
              </a:solidFill>
            </a:endParaRPr>
          </a:p>
        </p:txBody>
      </p:sp>
      <p:sp>
        <p:nvSpPr>
          <p:cNvPr id="8" name="TextBox 7"/>
          <p:cNvSpPr txBox="1"/>
          <p:nvPr/>
        </p:nvSpPr>
        <p:spPr>
          <a:xfrm>
            <a:off x="2175165" y="4324511"/>
            <a:ext cx="6096000" cy="523220"/>
          </a:xfrm>
          <a:prstGeom prst="rect">
            <a:avLst/>
          </a:prstGeom>
          <a:noFill/>
        </p:spPr>
        <p:txBody>
          <a:bodyPr wrap="square" rtlCol="0">
            <a:spAutoFit/>
          </a:bodyPr>
          <a:lstStyle/>
          <a:p>
            <a:r>
              <a:rPr lang="ru-RU" sz="2800" dirty="0" smtClean="0"/>
              <a:t>Подготовила: </a:t>
            </a:r>
            <a:r>
              <a:rPr lang="ru-RU" sz="2800" dirty="0" err="1" smtClean="0"/>
              <a:t>Шукайло</a:t>
            </a:r>
            <a:r>
              <a:rPr lang="ru-RU" sz="2800" dirty="0" smtClean="0"/>
              <a:t> Инна Юрьевна</a:t>
            </a:r>
            <a:endParaRPr lang="ru-RU" sz="2800" dirty="0"/>
          </a:p>
        </p:txBody>
      </p:sp>
    </p:spTree>
    <p:extLst>
      <p:ext uri="{BB962C8B-B14F-4D97-AF65-F5344CB8AC3E}">
        <p14:creationId xmlns:p14="http://schemas.microsoft.com/office/powerpoint/2010/main" val="890936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3" name="TextBox 2"/>
          <p:cNvSpPr txBox="1"/>
          <p:nvPr/>
        </p:nvSpPr>
        <p:spPr>
          <a:xfrm>
            <a:off x="2327564" y="1025236"/>
            <a:ext cx="6502112" cy="3970318"/>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Умственная отсталость </a:t>
            </a:r>
            <a:r>
              <a:rPr lang="ru-RU" sz="2800" dirty="0">
                <a:latin typeface="Times New Roman" panose="02020603050405020304" pitchFamily="18" charset="0"/>
                <a:cs typeface="Times New Roman" panose="02020603050405020304" pitchFamily="18" charset="0"/>
              </a:rPr>
              <a:t>– это стойкое, необратимое нарушение познавательной деятельности, которое проявляется в снижении интеллекта и трудностях в адаптации к социальной среде. Важно понимать, </a:t>
            </a:r>
            <a:r>
              <a:rPr lang="ru-RU" sz="2800" dirty="0" smtClean="0">
                <a:latin typeface="Times New Roman" panose="02020603050405020304" pitchFamily="18" charset="0"/>
                <a:cs typeface="Times New Roman" panose="02020603050405020304" pitchFamily="18" charset="0"/>
              </a:rPr>
              <a:t>что это </a:t>
            </a:r>
            <a:r>
              <a:rPr lang="ru-RU" sz="2800" dirty="0">
                <a:latin typeface="Times New Roman" panose="02020603050405020304" pitchFamily="18" charset="0"/>
                <a:cs typeface="Times New Roman" panose="02020603050405020304" pitchFamily="18" charset="0"/>
              </a:rPr>
              <a:t>не болезнь, которую можно “вылечить”, а особенность развития, которая требует особого подхода в обучении и воспитании.</a:t>
            </a:r>
          </a:p>
        </p:txBody>
      </p:sp>
    </p:spTree>
    <p:extLst>
      <p:ext uri="{BB962C8B-B14F-4D97-AF65-F5344CB8AC3E}">
        <p14:creationId xmlns:p14="http://schemas.microsoft.com/office/powerpoint/2010/main" val="4266398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5" name="TextBox 4"/>
          <p:cNvSpPr txBox="1"/>
          <p:nvPr/>
        </p:nvSpPr>
        <p:spPr>
          <a:xfrm>
            <a:off x="1662545" y="335845"/>
            <a:ext cx="7218219" cy="6617196"/>
          </a:xfrm>
          <a:prstGeom prst="rect">
            <a:avLst/>
          </a:prstGeom>
          <a:noFill/>
        </p:spPr>
        <p:txBody>
          <a:bodyPr wrap="square" rtlCol="0">
            <a:spAutoFit/>
          </a:bodyPr>
          <a:lstStyle/>
          <a:p>
            <a:pPr lvl="0"/>
            <a:r>
              <a:rPr lang="ru-RU" sz="3200" b="1" dirty="0" smtClean="0">
                <a:latin typeface="Times New Roman" panose="02020603050405020304" pitchFamily="18" charset="0"/>
                <a:cs typeface="Times New Roman" panose="02020603050405020304" pitchFamily="18" charset="0"/>
              </a:rPr>
              <a:t>Как </a:t>
            </a:r>
            <a:r>
              <a:rPr lang="ru-RU" sz="3200" b="1" dirty="0">
                <a:latin typeface="Times New Roman" panose="02020603050405020304" pitchFamily="18" charset="0"/>
                <a:cs typeface="Times New Roman" panose="02020603050405020304" pitchFamily="18" charset="0"/>
              </a:rPr>
              <a:t>УО влияет на развитие ребенка</a:t>
            </a:r>
            <a:r>
              <a:rPr lang="ru-RU" sz="3200" b="1" dirty="0" smtClean="0">
                <a:latin typeface="Times New Roman" panose="02020603050405020304" pitchFamily="18" charset="0"/>
                <a:cs typeface="Times New Roman" panose="02020603050405020304" pitchFamily="18" charset="0"/>
              </a:rPr>
              <a:t>?</a:t>
            </a:r>
            <a:r>
              <a:rPr lang="ru-RU" sz="3200" b="1" dirty="0">
                <a:latin typeface="Times New Roman" panose="02020603050405020304" pitchFamily="18" charset="0"/>
                <a:cs typeface="Times New Roman" panose="02020603050405020304" pitchFamily="18" charset="0"/>
              </a:rPr>
              <a:t> </a:t>
            </a:r>
            <a:endParaRPr lang="ru-RU" sz="3200" b="1" dirty="0" smtClean="0">
              <a:latin typeface="Times New Roman" panose="02020603050405020304" pitchFamily="18" charset="0"/>
              <a:cs typeface="Times New Roman" panose="02020603050405020304" pitchFamily="18" charset="0"/>
            </a:endParaRPr>
          </a:p>
          <a:p>
            <a:pPr lvl="0"/>
            <a:endParaRPr lang="ru-RU" b="1" dirty="0">
              <a:latin typeface="Times New Roman" panose="02020603050405020304" pitchFamily="18" charset="0"/>
              <a:cs typeface="Times New Roman" panose="02020603050405020304" pitchFamily="18" charset="0"/>
            </a:endParaRPr>
          </a:p>
          <a:p>
            <a:pPr lvl="0"/>
            <a:r>
              <a:rPr lang="ru-RU" sz="2000" b="1" dirty="0" smtClean="0">
                <a:latin typeface="Times New Roman" panose="02020603050405020304" pitchFamily="18" charset="0"/>
                <a:cs typeface="Times New Roman" panose="02020603050405020304" pitchFamily="18" charset="0"/>
              </a:rPr>
              <a:t>Познавательная </a:t>
            </a:r>
            <a:r>
              <a:rPr lang="ru-RU" sz="2000" b="1" dirty="0">
                <a:latin typeface="Times New Roman" panose="02020603050405020304" pitchFamily="18" charset="0"/>
                <a:cs typeface="Times New Roman" panose="02020603050405020304" pitchFamily="18" charset="0"/>
              </a:rPr>
              <a:t>сфера</a:t>
            </a:r>
            <a:r>
              <a:rPr lang="ru-RU" sz="2000" b="1" dirty="0" smtClean="0">
                <a:latin typeface="Times New Roman" panose="02020603050405020304" pitchFamily="18" charset="0"/>
                <a:cs typeface="Times New Roman" panose="02020603050405020304" pitchFamily="18" charset="0"/>
              </a:rPr>
              <a:t>:</a:t>
            </a:r>
          </a:p>
          <a:p>
            <a:pPr lvl="0"/>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Замедленное развитие речи:</a:t>
            </a:r>
            <a:r>
              <a:rPr lang="ru-RU" sz="2000" dirty="0">
                <a:latin typeface="Times New Roman" panose="02020603050405020304" pitchFamily="18" charset="0"/>
                <a:cs typeface="Times New Roman" panose="02020603050405020304" pitchFamily="18" charset="0"/>
              </a:rPr>
              <a:t> Ребенок может позже начинать говорить, иметь ограниченный словарный запас, испытывать трудности с построением фраз и выражением своих мыслей.</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Ограниченные возможности мышления:</a:t>
            </a:r>
            <a:r>
              <a:rPr lang="ru-RU" sz="2000" dirty="0">
                <a:latin typeface="Times New Roman" panose="02020603050405020304" pitchFamily="18" charset="0"/>
                <a:cs typeface="Times New Roman" panose="02020603050405020304" pitchFamily="18" charset="0"/>
              </a:rPr>
              <a:t> Затруднено понимание абстрактных понятий, причинно-следственных связей, обобщение информации. Мышление часто конкретно, опирается на наглядность.</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Трудности с памятью:</a:t>
            </a:r>
            <a:r>
              <a:rPr lang="ru-RU" sz="2000" dirty="0">
                <a:latin typeface="Times New Roman" panose="02020603050405020304" pitchFamily="18" charset="0"/>
                <a:cs typeface="Times New Roman" panose="02020603050405020304" pitchFamily="18" charset="0"/>
              </a:rPr>
              <a:t> ребенку может быть сложно запоминать новую информацию, удерживать ее в памяти, воспроизводить.</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Внимание и концентрация:</a:t>
            </a:r>
            <a:r>
              <a:rPr lang="ru-RU" sz="2000" dirty="0">
                <a:latin typeface="Times New Roman" panose="02020603050405020304" pitchFamily="18" charset="0"/>
                <a:cs typeface="Times New Roman" panose="02020603050405020304" pitchFamily="18" charset="0"/>
              </a:rPr>
              <a:t> Часто наблюдается рассеянность, быстрая утомляемость, трудности с удержанием внимания на задаче.</a:t>
            </a:r>
            <a:endParaRPr lang="ru-RU" sz="1600" dirty="0">
              <a:latin typeface="Times New Roman" panose="02020603050405020304" pitchFamily="18" charset="0"/>
              <a:cs typeface="Times New Roman" panose="02020603050405020304" pitchFamily="18" charset="0"/>
            </a:endParaRPr>
          </a:p>
          <a:p>
            <a:pPr lvl="1"/>
            <a:r>
              <a:rPr lang="ru-RU" sz="2000" b="1" dirty="0">
                <a:latin typeface="Times New Roman" panose="02020603050405020304" pitchFamily="18" charset="0"/>
                <a:cs typeface="Times New Roman" panose="02020603050405020304" pitchFamily="18" charset="0"/>
              </a:rPr>
              <a:t>Сенсорное восприятие:</a:t>
            </a:r>
            <a:r>
              <a:rPr lang="ru-RU" sz="2000" dirty="0">
                <a:latin typeface="Times New Roman" panose="02020603050405020304" pitchFamily="18" charset="0"/>
                <a:cs typeface="Times New Roman" panose="02020603050405020304" pitchFamily="18" charset="0"/>
              </a:rPr>
              <a:t> Может быть замедленным или искаженным, что влияет на понимание окружающего мира.</a:t>
            </a:r>
            <a:endParaRPr lang="ru-RU" sz="16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94841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55832" cy="6858000"/>
          </a:xfrm>
          <a:prstGeom prst="rect">
            <a:avLst/>
          </a:prstGeom>
        </p:spPr>
      </p:pic>
      <p:sp>
        <p:nvSpPr>
          <p:cNvPr id="5" name="TextBox 4"/>
          <p:cNvSpPr txBox="1"/>
          <p:nvPr/>
        </p:nvSpPr>
        <p:spPr>
          <a:xfrm>
            <a:off x="1965895" y="659674"/>
            <a:ext cx="6499231" cy="4493538"/>
          </a:xfrm>
          <a:prstGeom prst="rect">
            <a:avLst/>
          </a:prstGeom>
          <a:noFill/>
        </p:spPr>
        <p:txBody>
          <a:bodyPr wrap="square" rtlCol="0">
            <a:spAutoFit/>
          </a:bodyPr>
          <a:lstStyle/>
          <a:p>
            <a:pPr lvl="0"/>
            <a:r>
              <a:rPr lang="ru-RU" sz="3200" b="1" dirty="0">
                <a:latin typeface="Times New Roman" panose="02020603050405020304" pitchFamily="18" charset="0"/>
                <a:cs typeface="Times New Roman" panose="02020603050405020304" pitchFamily="18" charset="0"/>
              </a:rPr>
              <a:t>Эмоционально-волевая сфера</a:t>
            </a:r>
            <a:r>
              <a:rPr lang="ru-RU" sz="3200" b="1" dirty="0" smtClean="0">
                <a:latin typeface="Times New Roman" panose="02020603050405020304" pitchFamily="18" charset="0"/>
                <a:cs typeface="Times New Roman" panose="02020603050405020304" pitchFamily="18" charset="0"/>
              </a:rPr>
              <a:t>:</a:t>
            </a:r>
          </a:p>
          <a:p>
            <a:pPr lvl="0"/>
            <a:endParaRPr lang="ru-RU" sz="1400"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Сложности с </a:t>
            </a:r>
            <a:r>
              <a:rPr lang="ru-RU" sz="2400" b="1" dirty="0" err="1">
                <a:latin typeface="Times New Roman" panose="02020603050405020304" pitchFamily="18" charset="0"/>
                <a:cs typeface="Times New Roman" panose="02020603050405020304" pitchFamily="18" charset="0"/>
              </a:rPr>
              <a:t>саморегуляцией</a:t>
            </a:r>
            <a:r>
              <a:rPr lang="ru-RU" sz="2400" b="1"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Ребенок может быть более импульсивным, испытывать трудности с контролем своих эмоций, гнева, расстройства.</a:t>
            </a:r>
            <a:endParaRPr lang="ru-RU"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Повышенная внушаемость:</a:t>
            </a:r>
            <a:r>
              <a:rPr lang="ru-RU" sz="2400" dirty="0">
                <a:latin typeface="Times New Roman" panose="02020603050405020304" pitchFamily="18" charset="0"/>
                <a:cs typeface="Times New Roman" panose="02020603050405020304" pitchFamily="18" charset="0"/>
              </a:rPr>
              <a:t> Легче поддается влиянию других, может испытывать трудности с принятием самостоятельных решений.</a:t>
            </a:r>
            <a:endParaRPr lang="ru-RU"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Низкая самооценка:</a:t>
            </a:r>
            <a:r>
              <a:rPr lang="ru-RU" sz="2400" dirty="0">
                <a:latin typeface="Times New Roman" panose="02020603050405020304" pitchFamily="18" charset="0"/>
                <a:cs typeface="Times New Roman" panose="02020603050405020304" pitchFamily="18" charset="0"/>
              </a:rPr>
              <a:t> Часто возникает из-за постоянных неудач и сравнения с другими.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66808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4" name="TextBox 3"/>
          <p:cNvSpPr txBox="1"/>
          <p:nvPr/>
        </p:nvSpPr>
        <p:spPr>
          <a:xfrm>
            <a:off x="1911927" y="995153"/>
            <a:ext cx="6858000" cy="5016758"/>
          </a:xfrm>
          <a:prstGeom prst="rect">
            <a:avLst/>
          </a:prstGeom>
          <a:noFill/>
        </p:spPr>
        <p:txBody>
          <a:bodyPr wrap="square" rtlCol="0">
            <a:spAutoFit/>
          </a:bodyPr>
          <a:lstStyle/>
          <a:p>
            <a:pPr lvl="0"/>
            <a:r>
              <a:rPr lang="ru-RU" sz="4400" b="1" dirty="0">
                <a:latin typeface="Times New Roman" panose="02020603050405020304" pitchFamily="18" charset="0"/>
                <a:cs typeface="Times New Roman" panose="02020603050405020304" pitchFamily="18" charset="0"/>
              </a:rPr>
              <a:t>Социальная адаптация</a:t>
            </a:r>
            <a:r>
              <a:rPr lang="ru-RU" sz="4400" b="1" dirty="0" smtClean="0">
                <a:latin typeface="Times New Roman" panose="02020603050405020304" pitchFamily="18" charset="0"/>
                <a:cs typeface="Times New Roman" panose="02020603050405020304" pitchFamily="18" charset="0"/>
              </a:rPr>
              <a:t>:</a:t>
            </a:r>
          </a:p>
          <a:p>
            <a:pPr lvl="0"/>
            <a:endParaRPr lang="ru-RU" sz="3600"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Затруднения в общении:</a:t>
            </a:r>
            <a:r>
              <a:rPr lang="ru-RU" sz="2400" dirty="0">
                <a:latin typeface="Times New Roman" panose="02020603050405020304" pitchFamily="18" charset="0"/>
                <a:cs typeface="Times New Roman" panose="02020603050405020304" pitchFamily="18" charset="0"/>
              </a:rPr>
              <a:t> Ребенку может быть сложно понимать социальные нормы, устанавливать контакты, поддерживать диалог.</a:t>
            </a:r>
            <a:endParaRPr lang="ru-RU"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Проблемы с самостоятельным обслуживанием:</a:t>
            </a:r>
            <a:r>
              <a:rPr lang="ru-RU" sz="2400" dirty="0">
                <a:latin typeface="Times New Roman" panose="02020603050405020304" pitchFamily="18" charset="0"/>
                <a:cs typeface="Times New Roman" panose="02020603050405020304" pitchFamily="18" charset="0"/>
              </a:rPr>
              <a:t> Требуется обучение простым бытовым навыкам (одевание, еда, гигиена).</a:t>
            </a:r>
            <a:endParaRPr lang="ru-RU" dirty="0">
              <a:latin typeface="Times New Roman" panose="02020603050405020304" pitchFamily="18" charset="0"/>
              <a:cs typeface="Times New Roman" panose="02020603050405020304" pitchFamily="18" charset="0"/>
            </a:endParaRPr>
          </a:p>
          <a:p>
            <a:pPr lvl="1"/>
            <a:r>
              <a:rPr lang="ru-RU" sz="2400" b="1" dirty="0">
                <a:latin typeface="Times New Roman" panose="02020603050405020304" pitchFamily="18" charset="0"/>
                <a:cs typeface="Times New Roman" panose="02020603050405020304" pitchFamily="18" charset="0"/>
              </a:rPr>
              <a:t>Ограниченные возможности в учебной деятельности:</a:t>
            </a:r>
            <a:r>
              <a:rPr lang="ru-RU" sz="2400" dirty="0">
                <a:latin typeface="Times New Roman" panose="02020603050405020304" pitchFamily="18" charset="0"/>
                <a:cs typeface="Times New Roman" panose="02020603050405020304" pitchFamily="18" charset="0"/>
              </a:rPr>
              <a:t> Требуется адаптированная программа, индивидуальный подход, больше времени на освоение материала.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255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2" y="0"/>
            <a:ext cx="9155832" cy="6858000"/>
          </a:xfrm>
          <a:prstGeom prst="rect">
            <a:avLst/>
          </a:prstGeom>
        </p:spPr>
      </p:pic>
      <p:sp>
        <p:nvSpPr>
          <p:cNvPr id="6" name="TextBox 5"/>
          <p:cNvSpPr txBox="1"/>
          <p:nvPr/>
        </p:nvSpPr>
        <p:spPr>
          <a:xfrm>
            <a:off x="2161309" y="1013558"/>
            <a:ext cx="6705600" cy="4893647"/>
          </a:xfrm>
          <a:prstGeom prst="rect">
            <a:avLst/>
          </a:prstGeom>
          <a:noFill/>
        </p:spPr>
        <p:txBody>
          <a:bodyPr wrap="square" rtlCol="0">
            <a:spAutoFit/>
          </a:bodyPr>
          <a:lstStyle/>
          <a:p>
            <a:r>
              <a:rPr lang="ru-RU" sz="3600" b="1" dirty="0">
                <a:latin typeface="Times New Roman" panose="02020603050405020304" pitchFamily="18" charset="0"/>
                <a:cs typeface="Times New Roman" panose="02020603050405020304" pitchFamily="18" charset="0"/>
              </a:rPr>
              <a:t>Важно помнить</a:t>
            </a:r>
            <a:r>
              <a:rPr lang="ru-RU" sz="3600" b="1" dirty="0" smtClean="0">
                <a:latin typeface="Times New Roman" panose="02020603050405020304" pitchFamily="18" charset="0"/>
                <a:cs typeface="Times New Roman" panose="02020603050405020304" pitchFamily="18" charset="0"/>
              </a:rPr>
              <a:t>:</a:t>
            </a:r>
          </a:p>
          <a:p>
            <a:endParaRPr lang="ru-RU" sz="3600" dirty="0">
              <a:latin typeface="Times New Roman" panose="02020603050405020304" pitchFamily="18" charset="0"/>
              <a:cs typeface="Times New Roman" panose="02020603050405020304" pitchFamily="18" charset="0"/>
            </a:endParaRPr>
          </a:p>
          <a:p>
            <a:pPr lvl="0"/>
            <a:r>
              <a:rPr lang="ru-RU" sz="2400" b="1" dirty="0">
                <a:latin typeface="Times New Roman" panose="02020603050405020304" pitchFamily="18" charset="0"/>
                <a:cs typeface="Times New Roman" panose="02020603050405020304" pitchFamily="18" charset="0"/>
              </a:rPr>
              <a:t>Степень УО может быть разной:</a:t>
            </a:r>
            <a:r>
              <a:rPr lang="ru-RU" sz="2400" dirty="0">
                <a:latin typeface="Times New Roman" panose="02020603050405020304" pitchFamily="18" charset="0"/>
                <a:cs typeface="Times New Roman" panose="02020603050405020304" pitchFamily="18" charset="0"/>
              </a:rPr>
              <a:t> от легкой до глубокой. Это определяет объем необходимой помощи и уровень самостоятельности ребенка.</a:t>
            </a:r>
          </a:p>
          <a:p>
            <a:pPr lvl="0"/>
            <a:r>
              <a:rPr lang="ru-RU" sz="2400" b="1" dirty="0">
                <a:latin typeface="Times New Roman" panose="02020603050405020304" pitchFamily="18" charset="0"/>
                <a:cs typeface="Times New Roman" panose="02020603050405020304" pitchFamily="18" charset="0"/>
              </a:rPr>
              <a:t>Каждый ребенок уникален:</a:t>
            </a:r>
            <a:r>
              <a:rPr lang="ru-RU" sz="2400" dirty="0">
                <a:latin typeface="Times New Roman" panose="02020603050405020304" pitchFamily="18" charset="0"/>
                <a:cs typeface="Times New Roman" panose="02020603050405020304" pitchFamily="18" charset="0"/>
              </a:rPr>
              <a:t> Даже при одинаковом диагнозе, дети развиваются по-разному, имеют свои сильные стороны и интересы.</a:t>
            </a:r>
          </a:p>
          <a:p>
            <a:pPr lvl="0"/>
            <a:r>
              <a:rPr lang="ru-RU" sz="2400" b="1" dirty="0">
                <a:latin typeface="Times New Roman" panose="02020603050405020304" pitchFamily="18" charset="0"/>
                <a:cs typeface="Times New Roman" panose="02020603050405020304" pitchFamily="18" charset="0"/>
              </a:rPr>
              <a:t>Раннее вмешательство – ключ к успеху:</a:t>
            </a:r>
            <a:r>
              <a:rPr lang="ru-RU" sz="2400" dirty="0">
                <a:latin typeface="Times New Roman" panose="02020603050405020304" pitchFamily="18" charset="0"/>
                <a:cs typeface="Times New Roman" panose="02020603050405020304" pitchFamily="18" charset="0"/>
              </a:rPr>
              <a:t> Чем раньше начата коррекционно-развивающая работа, тем эффективнее она будет</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01624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55832" cy="6858000"/>
          </a:xfrm>
          <a:prstGeom prst="rect">
            <a:avLst/>
          </a:prstGeom>
        </p:spPr>
      </p:pic>
      <p:sp>
        <p:nvSpPr>
          <p:cNvPr id="5" name="TextBox 4"/>
          <p:cNvSpPr txBox="1"/>
          <p:nvPr/>
        </p:nvSpPr>
        <p:spPr>
          <a:xfrm>
            <a:off x="2008909" y="1141479"/>
            <a:ext cx="6968836" cy="4832092"/>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Детский церебральный паралич </a:t>
            </a:r>
            <a:r>
              <a:rPr lang="ru-RU" sz="2800" dirty="0">
                <a:latin typeface="Times New Roman" panose="02020603050405020304" pitchFamily="18" charset="0"/>
                <a:cs typeface="Times New Roman" panose="02020603050405020304" pitchFamily="18" charset="0"/>
              </a:rPr>
              <a:t>– это группа заболеваний, вызванных повреждением головного мозга в перинатальном периоде (до, во время или после рождения). Это не прогрессирующее заболевание, то есть само повреждение мозга не увеличивается, но его последствия могут меняться со временем. ДЦП характеризуется двигательными нарушениями, но часто сопровождается и другими проблемами.</a:t>
            </a:r>
          </a:p>
        </p:txBody>
      </p:sp>
    </p:spTree>
    <p:extLst>
      <p:ext uri="{BB962C8B-B14F-4D97-AF65-F5344CB8AC3E}">
        <p14:creationId xmlns:p14="http://schemas.microsoft.com/office/powerpoint/2010/main" val="3289253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718</TotalTime>
  <Words>264</Words>
  <Application>Microsoft Office PowerPoint</Application>
  <PresentationFormat>Экран (4:3)</PresentationFormat>
  <Paragraphs>79</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Calibri</vt:lpstr>
      <vt:lpstr>Calibri Light</vt:lpstr>
      <vt:lpstr>Times New Roman</vt:lpstr>
      <vt:lpstr>Тема Office</vt:lpstr>
      <vt:lpstr>Школа семейного воспитания «Түсіну және қолдау:балаңыздың ерекшеліктері» (Понимание и поддержка: особености вашего ребёнка)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Тематическая неделя «Туалетные принадлежности»</dc:title>
  <dc:creator>HP</dc:creator>
  <cp:lastModifiedBy>Пользователь</cp:lastModifiedBy>
  <cp:revision>43</cp:revision>
  <dcterms:created xsi:type="dcterms:W3CDTF">2018-09-24T15:31:05Z</dcterms:created>
  <dcterms:modified xsi:type="dcterms:W3CDTF">2025-10-21T18:01:11Z</dcterms:modified>
</cp:coreProperties>
</file>